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png" ContentType="image/png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5143500"/>
  <p:notesSz cx="9144000" cy="51435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70933" y="1636541"/>
            <a:ext cx="6802133" cy="1305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19302" y="325924"/>
            <a:ext cx="7520025" cy="38024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15225" y="1010115"/>
            <a:ext cx="5988050" cy="375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1" i="0">
                <a:solidFill>
                  <a:schemeClr val="tx1"/>
                </a:solidFill>
                <a:latin typeface="Palatino Linotype"/>
                <a:cs typeface="Palatino Linotype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9637" y="2431800"/>
            <a:ext cx="7324725" cy="1924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jpg"/><Relationship Id="rId4" Type="http://schemas.openxmlformats.org/officeDocument/2006/relationships/image" Target="../media/image6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1905">
              <a:lnSpc>
                <a:spcPct val="100000"/>
              </a:lnSpc>
              <a:spcBef>
                <a:spcPts val="100"/>
              </a:spcBef>
            </a:pPr>
            <a:r>
              <a:rPr dirty="0" sz="2800" spc="-114"/>
              <a:t>Learning</a:t>
            </a:r>
            <a:r>
              <a:rPr dirty="0" sz="2800" spc="-60"/>
              <a:t> </a:t>
            </a:r>
            <a:r>
              <a:rPr dirty="0" sz="2800" spc="-65"/>
              <a:t>‘Not</a:t>
            </a:r>
            <a:r>
              <a:rPr dirty="0" sz="2800" spc="-90"/>
              <a:t> </a:t>
            </a:r>
            <a:r>
              <a:rPr dirty="0" sz="2800"/>
              <a:t>to</a:t>
            </a:r>
            <a:r>
              <a:rPr dirty="0" sz="2800" spc="-75"/>
              <a:t> </a:t>
            </a:r>
            <a:r>
              <a:rPr dirty="0" sz="2800" spc="-35"/>
              <a:t>Undermine’:</a:t>
            </a:r>
            <a:endParaRPr sz="2800"/>
          </a:p>
          <a:p>
            <a:pPr algn="ctr" marL="14604" marR="5080">
              <a:lnSpc>
                <a:spcPct val="100000"/>
              </a:lnSpc>
            </a:pPr>
            <a:r>
              <a:rPr dirty="0" sz="2800" spc="-160" b="0">
                <a:latin typeface="Palatino Linotype"/>
                <a:cs typeface="Palatino Linotype"/>
              </a:rPr>
              <a:t>Questions</a:t>
            </a:r>
            <a:r>
              <a:rPr dirty="0" sz="2800" spc="-75" b="0">
                <a:latin typeface="Palatino Linotype"/>
                <a:cs typeface="Palatino Linotype"/>
              </a:rPr>
              <a:t> of</a:t>
            </a:r>
            <a:r>
              <a:rPr dirty="0" sz="2800" spc="-70" b="0">
                <a:latin typeface="Palatino Linotype"/>
                <a:cs typeface="Palatino Linotype"/>
              </a:rPr>
              <a:t> </a:t>
            </a:r>
            <a:r>
              <a:rPr dirty="0" sz="2800" spc="-95" b="0">
                <a:latin typeface="Palatino Linotype"/>
                <a:cs typeface="Palatino Linotype"/>
              </a:rPr>
              <a:t>Institutional</a:t>
            </a:r>
            <a:r>
              <a:rPr dirty="0" sz="2800" spc="-70" b="0">
                <a:latin typeface="Palatino Linotype"/>
                <a:cs typeface="Palatino Linotype"/>
              </a:rPr>
              <a:t> </a:t>
            </a:r>
            <a:r>
              <a:rPr dirty="0" sz="2800" spc="-150" b="0">
                <a:latin typeface="Palatino Linotype"/>
                <a:cs typeface="Palatino Linotype"/>
              </a:rPr>
              <a:t>Interplay</a:t>
            </a:r>
            <a:r>
              <a:rPr dirty="0" sz="2800" spc="-75" b="0">
                <a:latin typeface="Palatino Linotype"/>
                <a:cs typeface="Palatino Linotype"/>
              </a:rPr>
              <a:t> </a:t>
            </a:r>
            <a:r>
              <a:rPr dirty="0" sz="2800" spc="-200" b="0">
                <a:latin typeface="Palatino Linotype"/>
                <a:cs typeface="Palatino Linotype"/>
              </a:rPr>
              <a:t>between</a:t>
            </a:r>
            <a:r>
              <a:rPr dirty="0" sz="2800" spc="-70" b="0">
                <a:latin typeface="Palatino Linotype"/>
                <a:cs typeface="Palatino Linotype"/>
              </a:rPr>
              <a:t> </a:t>
            </a:r>
            <a:r>
              <a:rPr dirty="0" sz="2800" spc="-25" b="0">
                <a:latin typeface="Palatino Linotype"/>
                <a:cs typeface="Palatino Linotype"/>
              </a:rPr>
              <a:t>the BBNJ</a:t>
            </a:r>
            <a:r>
              <a:rPr dirty="0" sz="2800" spc="-80" b="0">
                <a:latin typeface="Palatino Linotype"/>
                <a:cs typeface="Palatino Linotype"/>
              </a:rPr>
              <a:t> </a:t>
            </a:r>
            <a:r>
              <a:rPr dirty="0" sz="2800" spc="-200" b="0">
                <a:latin typeface="Palatino Linotype"/>
                <a:cs typeface="Palatino Linotype"/>
              </a:rPr>
              <a:t>Agreement</a:t>
            </a:r>
            <a:r>
              <a:rPr dirty="0" sz="2800" spc="-80" b="0">
                <a:latin typeface="Palatino Linotype"/>
                <a:cs typeface="Palatino Linotype"/>
              </a:rPr>
              <a:t> </a:t>
            </a:r>
            <a:r>
              <a:rPr dirty="0" sz="2800" spc="-215" b="0">
                <a:latin typeface="Palatino Linotype"/>
                <a:cs typeface="Palatino Linotype"/>
              </a:rPr>
              <a:t>and</a:t>
            </a:r>
            <a:r>
              <a:rPr dirty="0" sz="2800" spc="-80" b="0">
                <a:latin typeface="Palatino Linotype"/>
                <a:cs typeface="Palatino Linotype"/>
              </a:rPr>
              <a:t> </a:t>
            </a:r>
            <a:r>
              <a:rPr dirty="0" sz="2800" spc="-10" b="0">
                <a:latin typeface="Palatino Linotype"/>
                <a:cs typeface="Palatino Linotype"/>
              </a:rPr>
              <a:t>RFMOs</a:t>
            </a:r>
            <a:endParaRPr sz="2800">
              <a:latin typeface="Palatino Linotype"/>
              <a:cs typeface="Palatino Linotype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52991" y="3603154"/>
            <a:ext cx="350139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14">
                <a:latin typeface="Palatino Linotype"/>
                <a:cs typeface="Palatino Linotype"/>
              </a:rPr>
              <a:t>Luis</a:t>
            </a:r>
            <a:r>
              <a:rPr dirty="0" sz="2000" spc="-55">
                <a:latin typeface="Palatino Linotype"/>
                <a:cs typeface="Palatino Linotype"/>
              </a:rPr>
              <a:t> </a:t>
            </a:r>
            <a:r>
              <a:rPr dirty="0" sz="2000" spc="-100">
                <a:latin typeface="Palatino Linotype"/>
                <a:cs typeface="Palatino Linotype"/>
              </a:rPr>
              <a:t>McDonough,</a:t>
            </a:r>
            <a:r>
              <a:rPr dirty="0" sz="2000" spc="-55">
                <a:latin typeface="Palatino Linotype"/>
                <a:cs typeface="Palatino Linotype"/>
              </a:rPr>
              <a:t> </a:t>
            </a:r>
            <a:r>
              <a:rPr dirty="0" sz="2000" spc="-85">
                <a:latin typeface="Palatino Linotype"/>
                <a:cs typeface="Palatino Linotype"/>
              </a:rPr>
              <a:t>PhD</a:t>
            </a:r>
            <a:r>
              <a:rPr dirty="0" sz="2000" spc="-55">
                <a:latin typeface="Palatino Linotype"/>
                <a:cs typeface="Palatino Linotype"/>
              </a:rPr>
              <a:t> </a:t>
            </a:r>
            <a:r>
              <a:rPr dirty="0" sz="2000" spc="-100">
                <a:latin typeface="Palatino Linotype"/>
                <a:cs typeface="Palatino Linotype"/>
              </a:rPr>
              <a:t>Candidate</a:t>
            </a:r>
            <a:endParaRPr sz="200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905749" y="1908706"/>
            <a:ext cx="7601584" cy="279908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379095" marR="4340860" indent="-367030">
              <a:lnSpc>
                <a:spcPct val="102000"/>
              </a:lnSpc>
              <a:spcBef>
                <a:spcPts val="6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100">
                <a:latin typeface="Palatino Linotype"/>
                <a:cs typeface="Palatino Linotype"/>
              </a:rPr>
              <a:t>Large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marge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manoeuver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concerning </a:t>
            </a:r>
            <a:r>
              <a:rPr dirty="0" sz="1500" spc="-100">
                <a:latin typeface="Palatino Linotype"/>
                <a:cs typeface="Palatino Linotype"/>
              </a:rPr>
              <a:t>unregulated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outside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the </a:t>
            </a:r>
            <a:r>
              <a:rPr dirty="0" sz="1500" spc="-100">
                <a:latin typeface="Palatino Linotype"/>
                <a:cs typeface="Palatino Linotype"/>
              </a:rPr>
              <a:t>mandate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marL="379095" marR="4069715" indent="-367030">
              <a:lnSpc>
                <a:spcPct val="104000"/>
              </a:lnSpc>
              <a:spcBef>
                <a:spcPts val="121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95">
                <a:latin typeface="Palatino Linotype"/>
                <a:cs typeface="Palatino Linotype"/>
              </a:rPr>
              <a:t>Focus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on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compatibility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for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unregulated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within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mandate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lvl="1" marL="836294" marR="4458970" indent="-336550">
              <a:lnSpc>
                <a:spcPct val="100000"/>
              </a:lnSpc>
              <a:spcBef>
                <a:spcPts val="1005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400" spc="-90">
                <a:latin typeface="Palatino Linotype"/>
                <a:cs typeface="Palatino Linotype"/>
              </a:rPr>
              <a:t>Adopting</a:t>
            </a:r>
            <a:r>
              <a:rPr dirty="0" sz="1400" spc="-30">
                <a:latin typeface="Palatino Linotype"/>
                <a:cs typeface="Palatino Linotype"/>
              </a:rPr>
              <a:t> </a:t>
            </a:r>
            <a:r>
              <a:rPr dirty="0" sz="1400" spc="-85">
                <a:latin typeface="Palatino Linotype"/>
                <a:cs typeface="Palatino Linotype"/>
              </a:rPr>
              <a:t>existing</a:t>
            </a:r>
            <a:r>
              <a:rPr dirty="0" sz="1400" spc="-30">
                <a:latin typeface="Palatino Linotype"/>
                <a:cs typeface="Palatino Linotype"/>
              </a:rPr>
              <a:t> </a:t>
            </a:r>
            <a:r>
              <a:rPr dirty="0" sz="1400" spc="-70">
                <a:latin typeface="Palatino Linotype"/>
                <a:cs typeface="Palatino Linotype"/>
              </a:rPr>
              <a:t>ABMTs</a:t>
            </a:r>
            <a:r>
              <a:rPr dirty="0" sz="1400" spc="-30">
                <a:latin typeface="Palatino Linotype"/>
                <a:cs typeface="Palatino Linotype"/>
              </a:rPr>
              <a:t> </a:t>
            </a:r>
            <a:r>
              <a:rPr dirty="0" sz="1400" spc="-65">
                <a:latin typeface="Palatino Linotype"/>
                <a:cs typeface="Palatino Linotype"/>
              </a:rPr>
              <a:t>in</a:t>
            </a:r>
            <a:r>
              <a:rPr dirty="0" sz="1400" spc="-25">
                <a:latin typeface="Palatino Linotype"/>
                <a:cs typeface="Palatino Linotype"/>
              </a:rPr>
              <a:t> </a:t>
            </a:r>
            <a:r>
              <a:rPr dirty="0" sz="1400" spc="-40">
                <a:latin typeface="Palatino Linotype"/>
                <a:cs typeface="Palatino Linotype"/>
              </a:rPr>
              <a:t>the </a:t>
            </a:r>
            <a:r>
              <a:rPr dirty="0" sz="1400" spc="-85">
                <a:latin typeface="Palatino Linotype"/>
                <a:cs typeface="Palatino Linotype"/>
              </a:rPr>
              <a:t>high</a:t>
            </a:r>
            <a:r>
              <a:rPr dirty="0" sz="1400" spc="-55">
                <a:latin typeface="Palatino Linotype"/>
                <a:cs typeface="Palatino Linotype"/>
              </a:rPr>
              <a:t> </a:t>
            </a:r>
            <a:r>
              <a:rPr dirty="0" sz="1400" spc="-20">
                <a:latin typeface="Palatino Linotype"/>
                <a:cs typeface="Palatino Linotype"/>
              </a:rPr>
              <a:t>seas</a:t>
            </a:r>
            <a:endParaRPr sz="1400">
              <a:latin typeface="Palatino Linotype"/>
              <a:cs typeface="Palatino Linotype"/>
            </a:endParaRPr>
          </a:p>
          <a:p>
            <a:pPr lvl="1" marL="836294" marR="2035810" indent="-336550">
              <a:lnSpc>
                <a:spcPct val="100000"/>
              </a:lnSpc>
              <a:spcBef>
                <a:spcPts val="994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400" spc="-25">
                <a:latin typeface="Palatino Linotype"/>
                <a:cs typeface="Palatino Linotype"/>
              </a:rPr>
              <a:t>BBNJ-</a:t>
            </a:r>
            <a:r>
              <a:rPr dirty="0" sz="1400" spc="-20">
                <a:latin typeface="Palatino Linotype"/>
                <a:cs typeface="Palatino Linotype"/>
              </a:rPr>
              <a:t>RFMO</a:t>
            </a:r>
            <a:r>
              <a:rPr dirty="0" sz="1400" spc="-15">
                <a:latin typeface="Palatino Linotype"/>
                <a:cs typeface="Palatino Linotype"/>
              </a:rPr>
              <a:t> </a:t>
            </a:r>
            <a:r>
              <a:rPr dirty="0" sz="1400" spc="-80">
                <a:latin typeface="Palatino Linotype"/>
                <a:cs typeface="Palatino Linotype"/>
              </a:rPr>
              <a:t>integrated</a:t>
            </a:r>
            <a:r>
              <a:rPr dirty="0" sz="1400" spc="-10">
                <a:latin typeface="Palatino Linotype"/>
                <a:cs typeface="Palatino Linotype"/>
              </a:rPr>
              <a:t> </a:t>
            </a:r>
            <a:r>
              <a:rPr dirty="0" sz="1400" spc="-85">
                <a:latin typeface="Palatino Linotype"/>
                <a:cs typeface="Palatino Linotype"/>
              </a:rPr>
              <a:t>conservation</a:t>
            </a:r>
            <a:r>
              <a:rPr dirty="0" sz="1400" spc="-15">
                <a:latin typeface="Palatino Linotype"/>
                <a:cs typeface="Palatino Linotype"/>
              </a:rPr>
              <a:t> </a:t>
            </a:r>
            <a:r>
              <a:rPr dirty="0" sz="1400" spc="-110">
                <a:latin typeface="Palatino Linotype"/>
                <a:cs typeface="Palatino Linotype"/>
              </a:rPr>
              <a:t>and</a:t>
            </a:r>
            <a:r>
              <a:rPr dirty="0" sz="1400" spc="-10">
                <a:latin typeface="Palatino Linotype"/>
                <a:cs typeface="Palatino Linotype"/>
              </a:rPr>
              <a:t> </a:t>
            </a:r>
            <a:r>
              <a:rPr dirty="0" sz="1400" spc="-110">
                <a:latin typeface="Palatino Linotype"/>
                <a:cs typeface="Palatino Linotype"/>
              </a:rPr>
              <a:t>management</a:t>
            </a:r>
            <a:r>
              <a:rPr dirty="0" sz="1400" spc="-10">
                <a:latin typeface="Palatino Linotype"/>
                <a:cs typeface="Palatino Linotype"/>
              </a:rPr>
              <a:t> </a:t>
            </a:r>
            <a:r>
              <a:rPr dirty="0" sz="1400" spc="-114">
                <a:latin typeface="Palatino Linotype"/>
                <a:cs typeface="Palatino Linotype"/>
              </a:rPr>
              <a:t>nexus</a:t>
            </a:r>
            <a:r>
              <a:rPr dirty="0" sz="1400" spc="-15">
                <a:latin typeface="Palatino Linotype"/>
                <a:cs typeface="Palatino Linotype"/>
              </a:rPr>
              <a:t> </a:t>
            </a:r>
            <a:r>
              <a:rPr dirty="0" sz="1400" spc="-35">
                <a:latin typeface="Palatino Linotype"/>
                <a:cs typeface="Palatino Linotype"/>
              </a:rPr>
              <a:t>(e.g., </a:t>
            </a:r>
            <a:r>
              <a:rPr dirty="0" sz="1400" spc="-65">
                <a:latin typeface="Palatino Linotype"/>
                <a:cs typeface="Palatino Linotype"/>
              </a:rPr>
              <a:t>OSPAR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70">
                <a:latin typeface="Palatino Linotype"/>
                <a:cs typeface="Palatino Linotype"/>
              </a:rPr>
              <a:t>-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50">
                <a:latin typeface="Palatino Linotype"/>
                <a:cs typeface="Palatino Linotype"/>
              </a:rPr>
              <a:t>NEAFC,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50">
                <a:latin typeface="Palatino Linotype"/>
                <a:cs typeface="Palatino Linotype"/>
              </a:rPr>
              <a:t>GFCM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70">
                <a:latin typeface="Palatino Linotype"/>
                <a:cs typeface="Palatino Linotype"/>
              </a:rPr>
              <a:t>-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10">
                <a:latin typeface="Palatino Linotype"/>
                <a:cs typeface="Palatino Linotype"/>
              </a:rPr>
              <a:t>ACCOBAMS)</a:t>
            </a:r>
            <a:endParaRPr sz="1400">
              <a:latin typeface="Palatino Linotype"/>
              <a:cs typeface="Palatino Linotype"/>
            </a:endParaRPr>
          </a:p>
          <a:p>
            <a:pPr lvl="1" marL="836294" indent="-335915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400" spc="-20">
                <a:latin typeface="Palatino Linotype"/>
                <a:cs typeface="Palatino Linotype"/>
              </a:rPr>
              <a:t>BBNJ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65">
                <a:latin typeface="Palatino Linotype"/>
                <a:cs typeface="Palatino Linotype"/>
              </a:rPr>
              <a:t>infrastructure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95">
                <a:latin typeface="Palatino Linotype"/>
                <a:cs typeface="Palatino Linotype"/>
              </a:rPr>
              <a:t>must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85">
                <a:latin typeface="Palatino Linotype"/>
                <a:cs typeface="Palatino Linotype"/>
              </a:rPr>
              <a:t>be</a:t>
            </a:r>
            <a:r>
              <a:rPr dirty="0" sz="1400" spc="-35">
                <a:latin typeface="Palatino Linotype"/>
                <a:cs typeface="Palatino Linotype"/>
              </a:rPr>
              <a:t> </a:t>
            </a:r>
            <a:r>
              <a:rPr dirty="0" sz="1400" spc="-125">
                <a:latin typeface="Palatino Linotype"/>
                <a:cs typeface="Palatino Linotype"/>
              </a:rPr>
              <a:t>used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30">
                <a:latin typeface="Palatino Linotype"/>
                <a:cs typeface="Palatino Linotype"/>
              </a:rPr>
              <a:t>to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95">
                <a:latin typeface="Palatino Linotype"/>
                <a:cs typeface="Palatino Linotype"/>
              </a:rPr>
              <a:t>enhance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65">
                <a:latin typeface="Palatino Linotype"/>
                <a:cs typeface="Palatino Linotype"/>
              </a:rPr>
              <a:t>the</a:t>
            </a:r>
            <a:r>
              <a:rPr dirty="0" sz="1400" spc="-35">
                <a:latin typeface="Palatino Linotype"/>
                <a:cs typeface="Palatino Linotype"/>
              </a:rPr>
              <a:t> </a:t>
            </a:r>
            <a:r>
              <a:rPr dirty="0" sz="1400" spc="-100">
                <a:latin typeface="Palatino Linotype"/>
                <a:cs typeface="Palatino Linotype"/>
              </a:rPr>
              <a:t>mandates</a:t>
            </a:r>
            <a:r>
              <a:rPr dirty="0" sz="1400" spc="-40">
                <a:latin typeface="Palatino Linotype"/>
                <a:cs typeface="Palatino Linotype"/>
              </a:rPr>
              <a:t> of RFMOs</a:t>
            </a:r>
            <a:r>
              <a:rPr dirty="0" sz="1400" spc="-35">
                <a:latin typeface="Palatino Linotype"/>
                <a:cs typeface="Palatino Linotype"/>
              </a:rPr>
              <a:t> </a:t>
            </a:r>
            <a:r>
              <a:rPr dirty="0" sz="1400" spc="-114">
                <a:latin typeface="Palatino Linotype"/>
                <a:cs typeface="Palatino Linotype"/>
              </a:rPr>
              <a:t>(added</a:t>
            </a:r>
            <a:r>
              <a:rPr dirty="0" sz="1400" spc="-40">
                <a:latin typeface="Palatino Linotype"/>
                <a:cs typeface="Palatino Linotype"/>
              </a:rPr>
              <a:t> </a:t>
            </a:r>
            <a:r>
              <a:rPr dirty="0" sz="1400" spc="-120">
                <a:latin typeface="Palatino Linotype"/>
                <a:cs typeface="Palatino Linotype"/>
              </a:rPr>
              <a:t>value</a:t>
            </a:r>
            <a:r>
              <a:rPr dirty="0" sz="1400" spc="-40">
                <a:latin typeface="Palatino Linotype"/>
                <a:cs typeface="Palatino Linotype"/>
              </a:rPr>
              <a:t> of visibility)</a:t>
            </a:r>
            <a:endParaRPr sz="1400">
              <a:latin typeface="Palatino Linotype"/>
              <a:cs typeface="Palatino Linoty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5225" y="986066"/>
            <a:ext cx="7399020" cy="7264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601345" marR="5080" indent="-588645">
              <a:lnSpc>
                <a:spcPct val="100000"/>
              </a:lnSpc>
              <a:spcBef>
                <a:spcPts val="100"/>
              </a:spcBef>
              <a:tabLst>
                <a:tab pos="600710" algn="l"/>
              </a:tabLst>
            </a:pPr>
            <a:r>
              <a:rPr dirty="0" spc="-25"/>
              <a:t>5.</a:t>
            </a:r>
            <a:r>
              <a:rPr dirty="0"/>
              <a:t>	</a:t>
            </a:r>
            <a:r>
              <a:rPr dirty="0" spc="-110"/>
              <a:t>Institutional</a:t>
            </a:r>
            <a:r>
              <a:rPr dirty="0" spc="-15"/>
              <a:t> </a:t>
            </a:r>
            <a:r>
              <a:rPr dirty="0" spc="-145"/>
              <a:t>interplay</a:t>
            </a:r>
            <a:r>
              <a:rPr dirty="0" spc="-15"/>
              <a:t> </a:t>
            </a:r>
            <a:r>
              <a:rPr dirty="0" spc="-180"/>
              <a:t>between</a:t>
            </a:r>
            <a:r>
              <a:rPr dirty="0" spc="-15"/>
              <a:t> </a:t>
            </a:r>
            <a:r>
              <a:rPr dirty="0" spc="-114"/>
              <a:t>the</a:t>
            </a:r>
            <a:r>
              <a:rPr dirty="0" spc="-10"/>
              <a:t> </a:t>
            </a:r>
            <a:r>
              <a:rPr dirty="0" spc="-110"/>
              <a:t>BBNJ</a:t>
            </a:r>
            <a:r>
              <a:rPr dirty="0" spc="-15"/>
              <a:t> </a:t>
            </a:r>
            <a:r>
              <a:rPr dirty="0" spc="-155"/>
              <a:t>Agreement</a:t>
            </a:r>
            <a:r>
              <a:rPr dirty="0" spc="-15"/>
              <a:t> </a:t>
            </a:r>
            <a:r>
              <a:rPr dirty="0" spc="-65"/>
              <a:t>and </a:t>
            </a:r>
            <a:r>
              <a:rPr dirty="0" spc="-10"/>
              <a:t>RFMOs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4572002" y="1659425"/>
            <a:ext cx="4102100" cy="2588895"/>
            <a:chOff x="4572002" y="1659425"/>
            <a:chExt cx="4102100" cy="2588895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002" y="1659425"/>
              <a:ext cx="2118299" cy="1824649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90306" y="1659425"/>
              <a:ext cx="1983474" cy="258839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5225" y="1010115"/>
            <a:ext cx="2911475" cy="375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pc="-25"/>
              <a:t>6.</a:t>
            </a:r>
            <a:r>
              <a:rPr dirty="0"/>
              <a:t>	</a:t>
            </a:r>
            <a:r>
              <a:rPr dirty="0" spc="-130"/>
              <a:t>Concluding</a:t>
            </a:r>
            <a:r>
              <a:rPr dirty="0" spc="-60"/>
              <a:t> </a:t>
            </a:r>
            <a:r>
              <a:rPr dirty="0" spc="-145"/>
              <a:t>remarks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28762" y="1602180"/>
            <a:ext cx="7367270" cy="1879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235" marR="321945" indent="-344170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COP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can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establish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high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40">
                <a:latin typeface="Palatino Linotype"/>
                <a:cs typeface="Palatino Linotype"/>
              </a:rPr>
              <a:t>seas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ABTMs</a:t>
            </a:r>
            <a:r>
              <a:rPr dirty="0" sz="1500" spc="-35">
                <a:latin typeface="Palatino Linotype"/>
                <a:cs typeface="Palatino Linotype"/>
              </a:rPr>
              <a:t> to </a:t>
            </a:r>
            <a:r>
              <a:rPr dirty="0" sz="1500" spc="-95">
                <a:latin typeface="Palatino Linotype"/>
                <a:cs typeface="Palatino Linotype"/>
              </a:rPr>
              <a:t>regulate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unregulated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outside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the </a:t>
            </a:r>
            <a:r>
              <a:rPr dirty="0" sz="1500" spc="-100">
                <a:latin typeface="Palatino Linotype"/>
                <a:cs typeface="Palatino Linotype"/>
              </a:rPr>
              <a:t>mandate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marL="356235" marR="5080" indent="-344170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120">
                <a:latin typeface="Palatino Linotype"/>
                <a:cs typeface="Palatino Linotype"/>
              </a:rPr>
              <a:t>However,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obligation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60">
                <a:latin typeface="Palatino Linotype"/>
                <a:cs typeface="Palatino Linotype"/>
              </a:rPr>
              <a:t>‘not</a:t>
            </a:r>
            <a:r>
              <a:rPr dirty="0" sz="1500" spc="-35">
                <a:latin typeface="Palatino Linotype"/>
                <a:cs typeface="Palatino Linotype"/>
              </a:rPr>
              <a:t> to </a:t>
            </a:r>
            <a:r>
              <a:rPr dirty="0" sz="1500" spc="-95">
                <a:latin typeface="Palatino Linotype"/>
                <a:cs typeface="Palatino Linotype"/>
              </a:rPr>
              <a:t>undermine’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will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likely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necessitate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an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integrated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BBNJ-</a:t>
            </a:r>
            <a:r>
              <a:rPr dirty="0" sz="1500" spc="-20">
                <a:latin typeface="Palatino Linotype"/>
                <a:cs typeface="Palatino Linotype"/>
              </a:rPr>
              <a:t>RFMO </a:t>
            </a:r>
            <a:r>
              <a:rPr dirty="0" sz="1500" spc="-110">
                <a:latin typeface="Palatino Linotype"/>
                <a:cs typeface="Palatino Linotype"/>
              </a:rPr>
              <a:t>nexus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in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order</a:t>
            </a:r>
            <a:r>
              <a:rPr dirty="0" sz="1500" spc="-35">
                <a:latin typeface="Palatino Linotype"/>
                <a:cs typeface="Palatino Linotype"/>
              </a:rPr>
              <a:t> to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ensure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compatibility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ABMTs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for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unregulated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within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the </a:t>
            </a:r>
            <a:r>
              <a:rPr dirty="0" sz="1500" spc="-100">
                <a:latin typeface="Palatino Linotype"/>
                <a:cs typeface="Palatino Linotype"/>
              </a:rPr>
              <a:t>mandate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marL="356235" marR="191770" indent="-344170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Agreement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30">
                <a:latin typeface="Palatino Linotype"/>
                <a:cs typeface="Palatino Linotype"/>
              </a:rPr>
              <a:t>has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capacity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 </a:t>
            </a:r>
            <a:r>
              <a:rPr dirty="0" sz="1500" spc="-85">
                <a:latin typeface="Palatino Linotype"/>
                <a:cs typeface="Palatino Linotype"/>
              </a:rPr>
              <a:t>impact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international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fisheries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regime…but</a:t>
            </a:r>
            <a:r>
              <a:rPr dirty="0" sz="1500" spc="-35">
                <a:latin typeface="Palatino Linotype"/>
                <a:cs typeface="Palatino Linotype"/>
              </a:rPr>
              <a:t> to </a:t>
            </a:r>
            <a:r>
              <a:rPr dirty="0" sz="1500" spc="-30">
                <a:latin typeface="Palatino Linotype"/>
                <a:cs typeface="Palatino Linotype"/>
              </a:rPr>
              <a:t>what </a:t>
            </a:r>
            <a:r>
              <a:rPr dirty="0" sz="1500" spc="-120">
                <a:latin typeface="Palatino Linotype"/>
                <a:cs typeface="Palatino Linotype"/>
              </a:rPr>
              <a:t>degree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20">
                <a:latin typeface="Palatino Linotype"/>
                <a:cs typeface="Palatino Linotype"/>
              </a:rPr>
              <a:t>depends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on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its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parties</a:t>
            </a:r>
            <a:endParaRPr sz="1500">
              <a:latin typeface="Palatino Linotype"/>
              <a:cs typeface="Palatino Linotype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3273724" y="4290829"/>
            <a:ext cx="243332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65" b="1">
                <a:latin typeface="Palatino Linotype"/>
                <a:cs typeface="Palatino Linotype"/>
              </a:rPr>
              <a:t>Thank</a:t>
            </a:r>
            <a:r>
              <a:rPr dirty="0" sz="1500" spc="-15" b="1">
                <a:latin typeface="Palatino Linotype"/>
                <a:cs typeface="Palatino Linotype"/>
              </a:rPr>
              <a:t> </a:t>
            </a:r>
            <a:r>
              <a:rPr dirty="0" sz="1500" spc="-114" b="1">
                <a:latin typeface="Palatino Linotype"/>
                <a:cs typeface="Palatino Linotype"/>
              </a:rPr>
              <a:t>you</a:t>
            </a:r>
            <a:r>
              <a:rPr dirty="0" sz="1500" spc="-15" b="1">
                <a:latin typeface="Palatino Linotype"/>
                <a:cs typeface="Palatino Linotype"/>
              </a:rPr>
              <a:t> </a:t>
            </a:r>
            <a:r>
              <a:rPr dirty="0" sz="1500" spc="-45" b="1">
                <a:latin typeface="Palatino Linotype"/>
                <a:cs typeface="Palatino Linotype"/>
              </a:rPr>
              <a:t>for</a:t>
            </a:r>
            <a:r>
              <a:rPr dirty="0" sz="1500" spc="-15" b="1">
                <a:latin typeface="Palatino Linotype"/>
                <a:cs typeface="Palatino Linotype"/>
              </a:rPr>
              <a:t> </a:t>
            </a:r>
            <a:r>
              <a:rPr dirty="0" sz="1500" spc="-70" b="1">
                <a:latin typeface="Palatino Linotype"/>
                <a:cs typeface="Palatino Linotype"/>
              </a:rPr>
              <a:t>your</a:t>
            </a:r>
            <a:r>
              <a:rPr dirty="0" sz="1500" spc="-15" b="1">
                <a:latin typeface="Palatino Linotype"/>
                <a:cs typeface="Palatino Linotype"/>
              </a:rPr>
              <a:t> </a:t>
            </a:r>
            <a:r>
              <a:rPr dirty="0" sz="1500" spc="-25" b="1">
                <a:latin typeface="Palatino Linotype"/>
                <a:cs typeface="Palatino Linotype"/>
              </a:rPr>
              <a:t>attention!</a:t>
            </a:r>
            <a:endParaRPr sz="1500">
              <a:latin typeface="Palatino Linotype"/>
              <a:cs typeface="Palatino Linotype"/>
            </a:endParaRPr>
          </a:p>
        </p:txBody>
      </p:sp>
      <p:sp>
        <p:nvSpPr>
          <p:cNvPr id="5" name="object 5" descr=""/>
          <p:cNvSpPr/>
          <p:nvPr/>
        </p:nvSpPr>
        <p:spPr>
          <a:xfrm>
            <a:off x="4360324" y="3875860"/>
            <a:ext cx="423545" cy="146050"/>
          </a:xfrm>
          <a:custGeom>
            <a:avLst/>
            <a:gdLst/>
            <a:ahLst/>
            <a:cxnLst/>
            <a:rect l="l" t="t" r="r" b="b"/>
            <a:pathLst>
              <a:path w="423545" h="146050">
                <a:moveTo>
                  <a:pt x="0" y="66149"/>
                </a:moveTo>
                <a:lnTo>
                  <a:pt x="36564" y="59980"/>
                </a:lnTo>
                <a:lnTo>
                  <a:pt x="73849" y="72452"/>
                </a:lnTo>
                <a:lnTo>
                  <a:pt x="111375" y="95947"/>
                </a:lnTo>
                <a:lnTo>
                  <a:pt x="148660" y="122845"/>
                </a:lnTo>
                <a:lnTo>
                  <a:pt x="185224" y="145524"/>
                </a:lnTo>
                <a:lnTo>
                  <a:pt x="202301" y="141186"/>
                </a:lnTo>
                <a:lnTo>
                  <a:pt x="205664" y="110493"/>
                </a:lnTo>
                <a:lnTo>
                  <a:pt x="204457" y="67416"/>
                </a:lnTo>
                <a:lnTo>
                  <a:pt x="207821" y="25928"/>
                </a:lnTo>
                <a:lnTo>
                  <a:pt x="224899" y="0"/>
                </a:lnTo>
                <a:lnTo>
                  <a:pt x="240648" y="2625"/>
                </a:lnTo>
                <a:lnTo>
                  <a:pt x="252362" y="21984"/>
                </a:lnTo>
                <a:lnTo>
                  <a:pt x="263577" y="46889"/>
                </a:lnTo>
                <a:lnTo>
                  <a:pt x="277824" y="66149"/>
                </a:lnTo>
                <a:lnTo>
                  <a:pt x="310876" y="79476"/>
                </a:lnTo>
                <a:lnTo>
                  <a:pt x="348864" y="78660"/>
                </a:lnTo>
                <a:lnTo>
                  <a:pt x="387714" y="68277"/>
                </a:lnTo>
                <a:lnTo>
                  <a:pt x="423349" y="52899"/>
                </a:lnTo>
              </a:path>
            </a:pathLst>
          </a:custGeom>
          <a:ln w="19049">
            <a:solidFill>
              <a:srgbClr val="595959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10"/>
              <a:t>Program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04188" y="1574876"/>
            <a:ext cx="6402070" cy="2660015"/>
          </a:xfrm>
          <a:prstGeom prst="rect">
            <a:avLst/>
          </a:prstGeom>
        </p:spPr>
        <p:txBody>
          <a:bodyPr wrap="square" lIns="0" tIns="116839" rIns="0" bIns="0" rtlCol="0" vert="horz">
            <a:spAutoFit/>
          </a:bodyPr>
          <a:lstStyle/>
          <a:p>
            <a:pPr marL="380365" indent="-367665">
              <a:lnSpc>
                <a:spcPct val="100000"/>
              </a:lnSpc>
              <a:spcBef>
                <a:spcPts val="919"/>
              </a:spcBef>
              <a:buAutoNum type="arabicPeriod"/>
              <a:tabLst>
                <a:tab pos="380365" algn="l"/>
              </a:tabLst>
            </a:pPr>
            <a:r>
              <a:rPr dirty="0" sz="1500" spc="-40">
                <a:latin typeface="Palatino Linotype"/>
                <a:cs typeface="Palatino Linotype"/>
              </a:rPr>
              <a:t>The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state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world’s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fisheries</a:t>
            </a:r>
            <a:endParaRPr sz="1500">
              <a:latin typeface="Palatino Linotype"/>
              <a:cs typeface="Palatino Linotype"/>
            </a:endParaRPr>
          </a:p>
          <a:p>
            <a:pPr marL="380365" indent="-367665">
              <a:lnSpc>
                <a:spcPct val="100000"/>
              </a:lnSpc>
              <a:spcBef>
                <a:spcPts val="819"/>
              </a:spcBef>
              <a:buAutoNum type="arabicPeriod"/>
              <a:tabLst>
                <a:tab pos="380365" algn="l"/>
              </a:tabLst>
            </a:pPr>
            <a:r>
              <a:rPr dirty="0" sz="1500" spc="-100">
                <a:latin typeface="Palatino Linotype"/>
                <a:cs typeface="Palatino Linotype"/>
              </a:rPr>
              <a:t>Legal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regime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for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conservation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management</a:t>
            </a:r>
            <a:r>
              <a:rPr dirty="0" sz="1500" spc="-40">
                <a:latin typeface="Palatino Linotype"/>
                <a:cs typeface="Palatino Linotype"/>
              </a:rPr>
              <a:t> of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in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high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0">
                <a:latin typeface="Palatino Linotype"/>
                <a:cs typeface="Palatino Linotype"/>
              </a:rPr>
              <a:t>seas</a:t>
            </a:r>
            <a:endParaRPr sz="1500">
              <a:latin typeface="Palatino Linotype"/>
              <a:cs typeface="Palatino Linotype"/>
            </a:endParaRPr>
          </a:p>
          <a:p>
            <a:pPr marL="380365" indent="-367665">
              <a:lnSpc>
                <a:spcPct val="100000"/>
              </a:lnSpc>
              <a:spcBef>
                <a:spcPts val="819"/>
              </a:spcBef>
              <a:buAutoNum type="arabicPeriod"/>
              <a:tabLst>
                <a:tab pos="380365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High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40">
                <a:latin typeface="Palatino Linotype"/>
                <a:cs typeface="Palatino Linotype"/>
              </a:rPr>
              <a:t>seas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fishing: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RFMOs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regulatory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gaps</a:t>
            </a:r>
            <a:endParaRPr sz="1500">
              <a:latin typeface="Palatino Linotype"/>
              <a:cs typeface="Palatino Linotype"/>
            </a:endParaRPr>
          </a:p>
          <a:p>
            <a:pPr marL="380365" indent="-367665">
              <a:lnSpc>
                <a:spcPct val="100000"/>
              </a:lnSpc>
              <a:spcBef>
                <a:spcPts val="819"/>
              </a:spcBef>
              <a:buAutoNum type="arabicPeriod"/>
              <a:tabLst>
                <a:tab pos="380365" algn="l"/>
              </a:tabLst>
            </a:pPr>
            <a:r>
              <a:rPr dirty="0" sz="1500" spc="-40">
                <a:latin typeface="Palatino Linotype"/>
                <a:cs typeface="Palatino Linotype"/>
              </a:rPr>
              <a:t>The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Biodiversity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Beyond</a:t>
            </a:r>
            <a:r>
              <a:rPr dirty="0" sz="1500" spc="-1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National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Jurisdiction</a:t>
            </a:r>
            <a:r>
              <a:rPr dirty="0" sz="1500" spc="-1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Agreement</a:t>
            </a:r>
            <a:endParaRPr sz="1500">
              <a:latin typeface="Palatino Linotype"/>
              <a:cs typeface="Palatino Linotype"/>
            </a:endParaRPr>
          </a:p>
          <a:p>
            <a:pPr lvl="1" marL="837565" indent="-488950">
              <a:lnSpc>
                <a:spcPct val="100000"/>
              </a:lnSpc>
              <a:spcBef>
                <a:spcPts val="830"/>
              </a:spcBef>
              <a:buAutoNum type="arabicPeriod"/>
              <a:tabLst>
                <a:tab pos="837565" algn="l"/>
              </a:tabLst>
            </a:pPr>
            <a:r>
              <a:rPr dirty="0" sz="1400" spc="-95">
                <a:latin typeface="Palatino Linotype"/>
                <a:cs typeface="Palatino Linotype"/>
              </a:rPr>
              <a:t>Area-</a:t>
            </a:r>
            <a:r>
              <a:rPr dirty="0" sz="1400" spc="-120">
                <a:latin typeface="Palatino Linotype"/>
                <a:cs typeface="Palatino Linotype"/>
              </a:rPr>
              <a:t>Based</a:t>
            </a:r>
            <a:r>
              <a:rPr dirty="0" sz="1400" spc="10">
                <a:latin typeface="Palatino Linotype"/>
                <a:cs typeface="Palatino Linotype"/>
              </a:rPr>
              <a:t> </a:t>
            </a:r>
            <a:r>
              <a:rPr dirty="0" sz="1400" spc="-105">
                <a:latin typeface="Palatino Linotype"/>
                <a:cs typeface="Palatino Linotype"/>
              </a:rPr>
              <a:t>Management</a:t>
            </a:r>
            <a:r>
              <a:rPr dirty="0" sz="1400" spc="10">
                <a:latin typeface="Palatino Linotype"/>
                <a:cs typeface="Palatino Linotype"/>
              </a:rPr>
              <a:t> </a:t>
            </a:r>
            <a:r>
              <a:rPr dirty="0" sz="1400" spc="-20">
                <a:latin typeface="Palatino Linotype"/>
                <a:cs typeface="Palatino Linotype"/>
              </a:rPr>
              <a:t>Tools</a:t>
            </a:r>
            <a:endParaRPr sz="1400">
              <a:latin typeface="Palatino Linotype"/>
              <a:cs typeface="Palatino Linotype"/>
            </a:endParaRPr>
          </a:p>
          <a:p>
            <a:pPr lvl="1" marL="837565" indent="-488950">
              <a:lnSpc>
                <a:spcPct val="100000"/>
              </a:lnSpc>
              <a:spcBef>
                <a:spcPts val="835"/>
              </a:spcBef>
              <a:buAutoNum type="arabicPeriod"/>
              <a:tabLst>
                <a:tab pos="837565" algn="l"/>
              </a:tabLst>
            </a:pPr>
            <a:r>
              <a:rPr dirty="0" sz="1400" spc="-65">
                <a:latin typeface="Palatino Linotype"/>
                <a:cs typeface="Palatino Linotype"/>
              </a:rPr>
              <a:t>Obligation</a:t>
            </a:r>
            <a:r>
              <a:rPr dirty="0" sz="1400" spc="-45">
                <a:latin typeface="Palatino Linotype"/>
                <a:cs typeface="Palatino Linotype"/>
              </a:rPr>
              <a:t> ‘not </a:t>
            </a:r>
            <a:r>
              <a:rPr dirty="0" sz="1400" spc="-30">
                <a:latin typeface="Palatino Linotype"/>
                <a:cs typeface="Palatino Linotype"/>
              </a:rPr>
              <a:t>to</a:t>
            </a:r>
            <a:r>
              <a:rPr dirty="0" sz="1400" spc="-45">
                <a:latin typeface="Palatino Linotype"/>
                <a:cs typeface="Palatino Linotype"/>
              </a:rPr>
              <a:t> </a:t>
            </a:r>
            <a:r>
              <a:rPr dirty="0" sz="1400" spc="-10">
                <a:latin typeface="Palatino Linotype"/>
                <a:cs typeface="Palatino Linotype"/>
              </a:rPr>
              <a:t>undermine’</a:t>
            </a:r>
            <a:endParaRPr sz="1400">
              <a:latin typeface="Palatino Linotype"/>
              <a:cs typeface="Palatino Linotype"/>
            </a:endParaRPr>
          </a:p>
          <a:p>
            <a:pPr marL="380365" indent="-367665">
              <a:lnSpc>
                <a:spcPct val="100000"/>
              </a:lnSpc>
              <a:spcBef>
                <a:spcPts val="820"/>
              </a:spcBef>
              <a:buAutoNum type="arabicPeriod"/>
              <a:tabLst>
                <a:tab pos="380365" algn="l"/>
              </a:tabLst>
            </a:pPr>
            <a:r>
              <a:rPr dirty="0" sz="1500" spc="-55">
                <a:latin typeface="Palatino Linotype"/>
                <a:cs typeface="Palatino Linotype"/>
              </a:rPr>
              <a:t>Institutional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interplay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between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Agreement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marL="380365" indent="-367665">
              <a:lnSpc>
                <a:spcPct val="100000"/>
              </a:lnSpc>
              <a:spcBef>
                <a:spcPts val="820"/>
              </a:spcBef>
              <a:buAutoNum type="arabicPeriod"/>
              <a:tabLst>
                <a:tab pos="380365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Concluding</a:t>
            </a:r>
            <a:r>
              <a:rPr dirty="0" sz="150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remarks</a:t>
            </a:r>
            <a:endParaRPr sz="150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5225" y="1010115"/>
            <a:ext cx="4294505" cy="375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pc="-25"/>
              <a:t>1.</a:t>
            </a:r>
            <a:r>
              <a:rPr dirty="0"/>
              <a:t>	</a:t>
            </a:r>
            <a:r>
              <a:rPr dirty="0" spc="-114"/>
              <a:t>The</a:t>
            </a:r>
            <a:r>
              <a:rPr dirty="0" spc="-35"/>
              <a:t> </a:t>
            </a:r>
            <a:r>
              <a:rPr dirty="0" spc="-114"/>
              <a:t>state</a:t>
            </a:r>
            <a:r>
              <a:rPr dirty="0" spc="-35"/>
              <a:t> </a:t>
            </a:r>
            <a:r>
              <a:rPr dirty="0" spc="-125"/>
              <a:t>of</a:t>
            </a:r>
            <a:r>
              <a:rPr dirty="0" spc="-35"/>
              <a:t> </a:t>
            </a:r>
            <a:r>
              <a:rPr dirty="0" spc="-114"/>
              <a:t>the</a:t>
            </a:r>
            <a:r>
              <a:rPr dirty="0" spc="-35"/>
              <a:t> </a:t>
            </a:r>
            <a:r>
              <a:rPr dirty="0" spc="-175"/>
              <a:t>world’s</a:t>
            </a:r>
            <a:r>
              <a:rPr dirty="0" spc="-35"/>
              <a:t> </a:t>
            </a:r>
            <a:r>
              <a:rPr dirty="0" spc="-155"/>
              <a:t>fisheries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28762" y="1602180"/>
            <a:ext cx="3428365" cy="2463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235" marR="5080" indent="-344170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Roughly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 b="1">
                <a:latin typeface="Palatino Linotype"/>
                <a:cs typeface="Palatino Linotype"/>
              </a:rPr>
              <a:t>34.5%</a:t>
            </a:r>
            <a:r>
              <a:rPr dirty="0" sz="1500" spc="-35" b="1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world’s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stocks </a:t>
            </a:r>
            <a:r>
              <a:rPr dirty="0" sz="1500" spc="-110">
                <a:latin typeface="Palatino Linotype"/>
                <a:cs typeface="Palatino Linotype"/>
              </a:rPr>
              <a:t>are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overexploited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 b="1">
                <a:latin typeface="Palatino Linotype"/>
                <a:cs typeface="Palatino Linotype"/>
              </a:rPr>
              <a:t>60%</a:t>
            </a:r>
            <a:r>
              <a:rPr dirty="0" sz="1500" b="1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are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fished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at </a:t>
            </a:r>
            <a:r>
              <a:rPr dirty="0" sz="1500" spc="-120">
                <a:latin typeface="Palatino Linotype"/>
                <a:cs typeface="Palatino Linotype"/>
              </a:rPr>
              <a:t>maximum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capacity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(</a:t>
            </a:r>
            <a:r>
              <a:rPr dirty="0" sz="1500" spc="-85" i="1">
                <a:latin typeface="Palatino Linotype"/>
                <a:cs typeface="Palatino Linotype"/>
              </a:rPr>
              <a:t>FAO</a:t>
            </a:r>
            <a:r>
              <a:rPr dirty="0" sz="1500" spc="-85">
                <a:latin typeface="Palatino Linotype"/>
                <a:cs typeface="Palatino Linotype"/>
              </a:rPr>
              <a:t>,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2022)</a:t>
            </a:r>
            <a:endParaRPr sz="1500">
              <a:latin typeface="Palatino Linotype"/>
              <a:cs typeface="Palatino Linotype"/>
            </a:endParaRPr>
          </a:p>
          <a:p>
            <a:pPr marL="356235" marR="369570" indent="-344170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75" b="1">
                <a:latin typeface="Palatino Linotype"/>
                <a:cs typeface="Palatino Linotype"/>
              </a:rPr>
              <a:t>14%</a:t>
            </a:r>
            <a:r>
              <a:rPr dirty="0" sz="1500" spc="-40" b="1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all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caught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is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discarded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as bycatch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(</a:t>
            </a:r>
            <a:r>
              <a:rPr dirty="0" sz="1500" spc="-85" i="1">
                <a:latin typeface="Palatino Linotype"/>
                <a:cs typeface="Palatino Linotype"/>
              </a:rPr>
              <a:t>FAO</a:t>
            </a:r>
            <a:r>
              <a:rPr dirty="0" sz="1500" spc="-85">
                <a:latin typeface="Palatino Linotype"/>
                <a:cs typeface="Palatino Linotype"/>
              </a:rPr>
              <a:t>,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2022)</a:t>
            </a:r>
            <a:endParaRPr sz="1500">
              <a:latin typeface="Palatino Linotype"/>
              <a:cs typeface="Palatino Linotype"/>
            </a:endParaRPr>
          </a:p>
          <a:p>
            <a:pPr algn="just" marL="353060" marR="18415" indent="-340995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105">
                <a:latin typeface="Palatino Linotype"/>
                <a:cs typeface="Palatino Linotype"/>
              </a:rPr>
              <a:t>Overfishing</a:t>
            </a:r>
            <a:r>
              <a:rPr dirty="0" sz="1500" spc="25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of</a:t>
            </a:r>
            <a:r>
              <a:rPr dirty="0" sz="1500" spc="25">
                <a:latin typeface="Palatino Linotype"/>
                <a:cs typeface="Palatino Linotype"/>
              </a:rPr>
              <a:t> </a:t>
            </a:r>
            <a:r>
              <a:rPr dirty="0" sz="1500" spc="-120">
                <a:latin typeface="Palatino Linotype"/>
                <a:cs typeface="Palatino Linotype"/>
              </a:rPr>
              <a:t>happens</a:t>
            </a:r>
            <a:r>
              <a:rPr dirty="0" sz="1500" spc="30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at</a:t>
            </a:r>
            <a:r>
              <a:rPr dirty="0" sz="1500" spc="2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almost</a:t>
            </a:r>
            <a:r>
              <a:rPr dirty="0" sz="1500" spc="30">
                <a:latin typeface="Palatino Linotype"/>
                <a:cs typeface="Palatino Linotype"/>
              </a:rPr>
              <a:t> </a:t>
            </a:r>
            <a:r>
              <a:rPr dirty="0" sz="1500" spc="-100" b="1">
                <a:latin typeface="Palatino Linotype"/>
                <a:cs typeface="Palatino Linotype"/>
              </a:rPr>
              <a:t>double </a:t>
            </a:r>
            <a:r>
              <a:rPr dirty="0" sz="1500" spc="-100" b="1">
                <a:latin typeface="Palatino Linotype"/>
                <a:cs typeface="Palatino Linotype"/>
              </a:rPr>
              <a:t>	</a:t>
            </a:r>
            <a:r>
              <a:rPr dirty="0" sz="1500" spc="-45" b="1">
                <a:latin typeface="Palatino Linotype"/>
                <a:cs typeface="Palatino Linotype"/>
              </a:rPr>
              <a:t>the</a:t>
            </a:r>
            <a:r>
              <a:rPr dirty="0" sz="1500" spc="-50" b="1">
                <a:latin typeface="Palatino Linotype"/>
                <a:cs typeface="Palatino Linotype"/>
              </a:rPr>
              <a:t> </a:t>
            </a:r>
            <a:r>
              <a:rPr dirty="0" sz="1500" spc="-40" b="1">
                <a:latin typeface="Palatino Linotype"/>
                <a:cs typeface="Palatino Linotype"/>
              </a:rPr>
              <a:t>rate</a:t>
            </a:r>
            <a:r>
              <a:rPr dirty="0" sz="1500" spc="-55" b="1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in</a:t>
            </a:r>
            <a:r>
              <a:rPr dirty="0" sz="1500" spc="1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the</a:t>
            </a:r>
            <a:r>
              <a:rPr dirty="0" sz="1500" spc="2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high</a:t>
            </a:r>
            <a:r>
              <a:rPr dirty="0" sz="1500" spc="20">
                <a:latin typeface="Palatino Linotype"/>
                <a:cs typeface="Palatino Linotype"/>
              </a:rPr>
              <a:t> </a:t>
            </a:r>
            <a:r>
              <a:rPr dirty="0" sz="1500" spc="-170">
                <a:latin typeface="Palatino Linotype"/>
                <a:cs typeface="Palatino Linotype"/>
              </a:rPr>
              <a:t>seas</a:t>
            </a:r>
            <a:r>
              <a:rPr dirty="0" sz="1500" spc="75">
                <a:latin typeface="Palatino Linotype"/>
                <a:cs typeface="Palatino Linotype"/>
              </a:rPr>
              <a:t> </a:t>
            </a:r>
            <a:r>
              <a:rPr dirty="0" sz="1500" spc="-245">
                <a:latin typeface="Palatino Linotype"/>
                <a:cs typeface="Palatino Linotype"/>
              </a:rPr>
              <a:t>as</a:t>
            </a:r>
            <a:r>
              <a:rPr dirty="0" sz="1500" spc="155">
                <a:latin typeface="Palatino Linotype"/>
                <a:cs typeface="Palatino Linotype"/>
              </a:rPr>
              <a:t> </a:t>
            </a:r>
            <a:r>
              <a:rPr dirty="0" sz="1500" spc="-130">
                <a:latin typeface="Palatino Linotype"/>
                <a:cs typeface="Palatino Linotype"/>
              </a:rPr>
              <a:t>opposed</a:t>
            </a:r>
            <a:r>
              <a:rPr dirty="0" sz="1500" spc="35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</a:t>
            </a:r>
            <a:r>
              <a:rPr dirty="0" sz="1500" spc="20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in </a:t>
            </a:r>
            <a:r>
              <a:rPr dirty="0" sz="1500" spc="-25">
                <a:latin typeface="Palatino Linotype"/>
                <a:cs typeface="Palatino Linotype"/>
              </a:rPr>
              <a:t>	</a:t>
            </a:r>
            <a:r>
              <a:rPr dirty="0" sz="1500" spc="-95">
                <a:latin typeface="Palatino Linotype"/>
                <a:cs typeface="Palatino Linotype"/>
              </a:rPr>
              <a:t>coastal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areas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(</a:t>
            </a:r>
            <a:r>
              <a:rPr dirty="0" sz="1500" spc="-85" i="1">
                <a:latin typeface="Palatino Linotype"/>
                <a:cs typeface="Palatino Linotype"/>
              </a:rPr>
              <a:t>FAO</a:t>
            </a:r>
            <a:r>
              <a:rPr dirty="0" sz="1500" spc="-85">
                <a:latin typeface="Palatino Linotype"/>
                <a:cs typeface="Palatino Linotype"/>
              </a:rPr>
              <a:t>,</a:t>
            </a:r>
            <a:r>
              <a:rPr dirty="0" sz="1500" spc="-20">
                <a:latin typeface="Palatino Linotype"/>
                <a:cs typeface="Palatino Linotype"/>
              </a:rPr>
              <a:t> 2018)</a:t>
            </a:r>
            <a:endParaRPr sz="1500">
              <a:latin typeface="Palatino Linotype"/>
              <a:cs typeface="Palatino Linotype"/>
            </a:endParaRPr>
          </a:p>
          <a:p>
            <a:pPr lvl="1" marL="1270635" indent="-343535">
              <a:lnSpc>
                <a:spcPct val="100000"/>
              </a:lnSpc>
              <a:spcBef>
                <a:spcPts val="1000"/>
              </a:spcBef>
              <a:buFont typeface="Arial"/>
              <a:buChar char="■"/>
              <a:tabLst>
                <a:tab pos="1270635" algn="l"/>
              </a:tabLst>
            </a:pPr>
            <a:r>
              <a:rPr dirty="0" sz="1500" spc="-45">
                <a:latin typeface="Palatino Linotype"/>
                <a:cs typeface="Palatino Linotype"/>
              </a:rPr>
              <a:t>But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why?</a:t>
            </a:r>
            <a:endParaRPr sz="1500">
              <a:latin typeface="Palatino Linotype"/>
              <a:cs typeface="Palatino Linotyp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06300" y="1608875"/>
            <a:ext cx="3595499" cy="24195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5225" y="1010115"/>
            <a:ext cx="7320915" cy="7264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pc="-25"/>
              <a:t>2.</a:t>
            </a:r>
            <a:r>
              <a:rPr dirty="0"/>
              <a:t>	</a:t>
            </a:r>
            <a:r>
              <a:rPr dirty="0" spc="-160"/>
              <a:t>Legal</a:t>
            </a:r>
            <a:r>
              <a:rPr dirty="0" spc="-35"/>
              <a:t> </a:t>
            </a:r>
            <a:r>
              <a:rPr dirty="0" spc="-170"/>
              <a:t>regime</a:t>
            </a:r>
            <a:r>
              <a:rPr dirty="0" spc="-30"/>
              <a:t> </a:t>
            </a:r>
            <a:r>
              <a:rPr dirty="0" spc="-110"/>
              <a:t>for</a:t>
            </a:r>
            <a:r>
              <a:rPr dirty="0" spc="-30"/>
              <a:t> </a:t>
            </a:r>
            <a:r>
              <a:rPr dirty="0" spc="-114"/>
              <a:t>the</a:t>
            </a:r>
            <a:r>
              <a:rPr dirty="0" spc="-30"/>
              <a:t> </a:t>
            </a:r>
            <a:r>
              <a:rPr dirty="0" spc="-135"/>
              <a:t>conservation</a:t>
            </a:r>
            <a:r>
              <a:rPr dirty="0" spc="-35"/>
              <a:t> </a:t>
            </a:r>
            <a:r>
              <a:rPr dirty="0" spc="-165"/>
              <a:t>and</a:t>
            </a:r>
            <a:r>
              <a:rPr dirty="0" spc="-30"/>
              <a:t> </a:t>
            </a:r>
            <a:r>
              <a:rPr dirty="0" spc="-180"/>
              <a:t>management</a:t>
            </a:r>
            <a:r>
              <a:rPr dirty="0" spc="-30"/>
              <a:t> </a:t>
            </a:r>
            <a:r>
              <a:rPr dirty="0" spc="-125"/>
              <a:t>of</a:t>
            </a:r>
            <a:r>
              <a:rPr dirty="0" spc="-30"/>
              <a:t> </a:t>
            </a:r>
            <a:r>
              <a:rPr dirty="0" spc="-114"/>
              <a:t>fish </a:t>
            </a:r>
            <a:r>
              <a:rPr dirty="0" spc="-150"/>
              <a:t>stocks</a:t>
            </a:r>
            <a:r>
              <a:rPr dirty="0" spc="-40"/>
              <a:t> </a:t>
            </a:r>
            <a:r>
              <a:rPr dirty="0" spc="-135"/>
              <a:t>in</a:t>
            </a:r>
            <a:r>
              <a:rPr dirty="0" spc="-35"/>
              <a:t> </a:t>
            </a:r>
            <a:r>
              <a:rPr dirty="0" spc="-114"/>
              <a:t>the</a:t>
            </a:r>
            <a:r>
              <a:rPr dirty="0" spc="-35"/>
              <a:t> </a:t>
            </a:r>
            <a:r>
              <a:rPr dirty="0" spc="-165"/>
              <a:t>high</a:t>
            </a:r>
            <a:r>
              <a:rPr dirty="0" spc="-35"/>
              <a:t> </a:t>
            </a:r>
            <a:r>
              <a:rPr dirty="0" spc="-20"/>
              <a:t>seas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761212" y="1812980"/>
            <a:ext cx="6630034" cy="2617470"/>
          </a:xfrm>
          <a:prstGeom prst="rect">
            <a:avLst/>
          </a:prstGeom>
        </p:spPr>
        <p:txBody>
          <a:bodyPr wrap="square" lIns="0" tIns="139700" rIns="0" bIns="0" rtlCol="0" vert="horz">
            <a:spAutoFit/>
          </a:bodyPr>
          <a:lstStyle/>
          <a:p>
            <a:pPr marL="356235" indent="-343535">
              <a:lnSpc>
                <a:spcPct val="100000"/>
              </a:lnSpc>
              <a:spcBef>
                <a:spcPts val="11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What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is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high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seas?</a:t>
            </a:r>
            <a:endParaRPr sz="1500">
              <a:latin typeface="Palatino Linotype"/>
              <a:cs typeface="Palatino Linotype"/>
            </a:endParaRPr>
          </a:p>
          <a:p>
            <a:pPr marL="356235" indent="-343535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70">
                <a:latin typeface="Palatino Linotype"/>
                <a:cs typeface="Palatino Linotype"/>
              </a:rPr>
              <a:t>UN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Convention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on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35">
                <a:latin typeface="Palatino Linotype"/>
                <a:cs typeface="Palatino Linotype"/>
              </a:rPr>
              <a:t>Law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Sea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(UNCLOS)</a:t>
            </a:r>
            <a:endParaRPr sz="1500">
              <a:latin typeface="Palatino Linotype"/>
              <a:cs typeface="Palatino Linotype"/>
            </a:endParaRPr>
          </a:p>
          <a:p>
            <a:pPr lvl="1" marL="813435" marR="2682240" indent="-344170">
              <a:lnSpc>
                <a:spcPct val="114999"/>
              </a:lnSpc>
              <a:spcBef>
                <a:spcPts val="730"/>
              </a:spcBef>
              <a:buFont typeface="Arial"/>
              <a:buChar char="○"/>
              <a:tabLst>
                <a:tab pos="813435" algn="l"/>
              </a:tabLst>
            </a:pPr>
            <a:r>
              <a:rPr dirty="0" sz="1500" spc="-65">
                <a:latin typeface="Palatino Linotype"/>
                <a:cs typeface="Palatino Linotype"/>
              </a:rPr>
              <a:t>Arts.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118</a:t>
            </a:r>
            <a:r>
              <a:rPr dirty="0" sz="1500" spc="-7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63</a:t>
            </a:r>
            <a:r>
              <a:rPr dirty="0" sz="1500" spc="-65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&amp;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64:</a:t>
            </a:r>
            <a:r>
              <a:rPr dirty="0" sz="1500" spc="-6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Duty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cooperate through</a:t>
            </a:r>
            <a:r>
              <a:rPr dirty="0" sz="1500" spc="-10">
                <a:latin typeface="Palatino Linotype"/>
                <a:cs typeface="Palatino Linotype"/>
              </a:rPr>
              <a:t> </a:t>
            </a:r>
            <a:r>
              <a:rPr dirty="0" sz="1500" spc="-85" b="1">
                <a:latin typeface="Palatino Linotype"/>
                <a:cs typeface="Palatino Linotype"/>
              </a:rPr>
              <a:t>regional</a:t>
            </a:r>
            <a:r>
              <a:rPr dirty="0" sz="1500" spc="40" b="1">
                <a:latin typeface="Palatino Linotype"/>
                <a:cs typeface="Palatino Linotype"/>
              </a:rPr>
              <a:t> </a:t>
            </a:r>
            <a:r>
              <a:rPr dirty="0" sz="1500" spc="-100" b="1">
                <a:latin typeface="Palatino Linotype"/>
                <a:cs typeface="Palatino Linotype"/>
              </a:rPr>
              <a:t>fisheries</a:t>
            </a:r>
            <a:r>
              <a:rPr dirty="0" sz="1500" spc="40" b="1">
                <a:latin typeface="Palatino Linotype"/>
                <a:cs typeface="Palatino Linotype"/>
              </a:rPr>
              <a:t> </a:t>
            </a:r>
            <a:r>
              <a:rPr dirty="0" sz="1500" spc="-35" b="1">
                <a:latin typeface="Palatino Linotype"/>
                <a:cs typeface="Palatino Linotype"/>
              </a:rPr>
              <a:t>management </a:t>
            </a:r>
            <a:r>
              <a:rPr dirty="0" sz="1500" spc="-65" b="1">
                <a:latin typeface="Palatino Linotype"/>
                <a:cs typeface="Palatino Linotype"/>
              </a:rPr>
              <a:t>organizations</a:t>
            </a:r>
            <a:r>
              <a:rPr dirty="0" sz="1500" spc="-20" b="1">
                <a:latin typeface="Palatino Linotype"/>
                <a:cs typeface="Palatino Linotype"/>
              </a:rPr>
              <a:t> </a:t>
            </a:r>
            <a:r>
              <a:rPr dirty="0" sz="1500" spc="-10" b="1">
                <a:latin typeface="Palatino Linotype"/>
                <a:cs typeface="Palatino Linotype"/>
              </a:rPr>
              <a:t>(RFMOs)</a:t>
            </a:r>
            <a:endParaRPr sz="1500">
              <a:latin typeface="Palatino Linotype"/>
              <a:cs typeface="Palatino Linotype"/>
            </a:endParaRPr>
          </a:p>
          <a:p>
            <a:pPr marL="356235" indent="-343535">
              <a:lnSpc>
                <a:spcPct val="100000"/>
              </a:lnSpc>
              <a:spcBef>
                <a:spcPts val="147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70">
                <a:latin typeface="Palatino Linotype"/>
                <a:cs typeface="Palatino Linotype"/>
              </a:rPr>
              <a:t>UN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Stocks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Agreement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(UNFSA)</a:t>
            </a:r>
            <a:endParaRPr sz="1500">
              <a:latin typeface="Palatino Linotype"/>
              <a:cs typeface="Palatino Linotype"/>
            </a:endParaRPr>
          </a:p>
          <a:p>
            <a:pPr lvl="1" marL="813435" marR="5080" indent="-344170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13435" algn="l"/>
              </a:tabLst>
            </a:pPr>
            <a:r>
              <a:rPr dirty="0" sz="1500" spc="-65">
                <a:latin typeface="Palatino Linotype"/>
                <a:cs typeface="Palatino Linotype"/>
              </a:rPr>
              <a:t>Arts.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5(e)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&amp;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(f)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6(3)(f):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Obligation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take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measures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regarding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non-</a:t>
            </a:r>
            <a:r>
              <a:rPr dirty="0" sz="1500" spc="-25">
                <a:latin typeface="Palatino Linotype"/>
                <a:cs typeface="Palatino Linotype"/>
              </a:rPr>
              <a:t>target, </a:t>
            </a:r>
            <a:r>
              <a:rPr dirty="0" sz="1500" spc="-100">
                <a:latin typeface="Palatino Linotype"/>
                <a:cs typeface="Palatino Linotype"/>
              </a:rPr>
              <a:t>associated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dependent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species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their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ecosystems</a:t>
            </a:r>
            <a:endParaRPr sz="1500">
              <a:latin typeface="Palatino Linotype"/>
              <a:cs typeface="Palatino Linotyp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6000" y="1874574"/>
            <a:ext cx="3592099" cy="19824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511199" y="1563362"/>
            <a:ext cx="8114665" cy="2161540"/>
            <a:chOff x="511199" y="1563362"/>
            <a:chExt cx="8114665" cy="216154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1199" y="1598096"/>
              <a:ext cx="4060799" cy="209190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07513" y="1563362"/>
              <a:ext cx="4018083" cy="2161367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pc="-25"/>
              <a:t>3.</a:t>
            </a:r>
            <a:r>
              <a:rPr dirty="0"/>
              <a:t>	</a:t>
            </a:r>
            <a:r>
              <a:rPr dirty="0" spc="-140"/>
              <a:t>High</a:t>
            </a:r>
            <a:r>
              <a:rPr dirty="0" spc="-20"/>
              <a:t> </a:t>
            </a:r>
            <a:r>
              <a:rPr dirty="0" spc="-225"/>
              <a:t>seas</a:t>
            </a:r>
            <a:r>
              <a:rPr dirty="0" spc="-15"/>
              <a:t> </a:t>
            </a:r>
            <a:r>
              <a:rPr dirty="0" spc="-150"/>
              <a:t>fishing:</a:t>
            </a:r>
            <a:r>
              <a:rPr dirty="0" spc="-15"/>
              <a:t> </a:t>
            </a:r>
            <a:r>
              <a:rPr dirty="0" spc="-140"/>
              <a:t>RFMOs</a:t>
            </a:r>
            <a:r>
              <a:rPr dirty="0" spc="-15"/>
              <a:t> </a:t>
            </a:r>
            <a:r>
              <a:rPr dirty="0" spc="-165"/>
              <a:t>and</a:t>
            </a:r>
            <a:r>
              <a:rPr dirty="0" spc="-15"/>
              <a:t> </a:t>
            </a:r>
            <a:r>
              <a:rPr dirty="0" spc="-130"/>
              <a:t>regulatory</a:t>
            </a:r>
            <a:r>
              <a:rPr dirty="0" spc="-15"/>
              <a:t> </a:t>
            </a:r>
            <a:r>
              <a:rPr dirty="0" spc="-110"/>
              <a:t>gaps</a:t>
            </a:r>
          </a:p>
        </p:txBody>
      </p:sp>
      <p:sp>
        <p:nvSpPr>
          <p:cNvPr id="6" name="object 6" descr=""/>
          <p:cNvSpPr txBox="1"/>
          <p:nvPr/>
        </p:nvSpPr>
        <p:spPr>
          <a:xfrm>
            <a:off x="832612" y="3875354"/>
            <a:ext cx="3615054" cy="1066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235" marR="5080" indent="-344170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80">
                <a:latin typeface="Palatino Linotype"/>
                <a:cs typeface="Palatino Linotype"/>
              </a:rPr>
              <a:t>Incomplete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coverage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 </a:t>
            </a:r>
            <a:r>
              <a:rPr dirty="0" sz="1500" spc="-90">
                <a:latin typeface="Palatino Linotype"/>
                <a:cs typeface="Palatino Linotype"/>
              </a:rPr>
              <a:t>all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high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seas </a:t>
            </a:r>
            <a:r>
              <a:rPr dirty="0" sz="1500" spc="-10">
                <a:latin typeface="Palatino Linotype"/>
                <a:cs typeface="Palatino Linotype"/>
              </a:rPr>
              <a:t>fisheries</a:t>
            </a:r>
            <a:endParaRPr sz="1500">
              <a:latin typeface="Palatino Linotype"/>
              <a:cs typeface="Palatino Linotype"/>
            </a:endParaRPr>
          </a:p>
          <a:p>
            <a:pPr marL="356235" marR="19050" indent="-344170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Lack</a:t>
            </a:r>
            <a:r>
              <a:rPr dirty="0" sz="1500" spc="-40">
                <a:latin typeface="Palatino Linotype"/>
                <a:cs typeface="Palatino Linotype"/>
              </a:rPr>
              <a:t> of </a:t>
            </a:r>
            <a:r>
              <a:rPr dirty="0" sz="1500" spc="-85">
                <a:latin typeface="Palatino Linotype"/>
                <a:cs typeface="Palatino Linotype"/>
              </a:rPr>
              <a:t>regulation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pertaining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 </a:t>
            </a:r>
            <a:r>
              <a:rPr dirty="0" sz="1500" spc="-90">
                <a:latin typeface="Palatino Linotype"/>
                <a:cs typeface="Palatino Linotype"/>
              </a:rPr>
              <a:t>non-</a:t>
            </a:r>
            <a:r>
              <a:rPr dirty="0" sz="1500" spc="-50">
                <a:latin typeface="Palatino Linotype"/>
                <a:cs typeface="Palatino Linotype"/>
              </a:rPr>
              <a:t>target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stocks</a:t>
            </a:r>
            <a:endParaRPr sz="1500">
              <a:latin typeface="Palatino Linotype"/>
              <a:cs typeface="Palatino Linotype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4782977" y="3857930"/>
            <a:ext cx="3575685" cy="970280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marL="352425" marR="241300" indent="-340360">
              <a:lnSpc>
                <a:spcPts val="1570"/>
              </a:lnSpc>
              <a:spcBef>
                <a:spcPts val="295"/>
              </a:spcBef>
              <a:buFont typeface="Arial"/>
              <a:buChar char="●"/>
              <a:tabLst>
                <a:tab pos="352425" algn="l"/>
              </a:tabLst>
            </a:pPr>
            <a:r>
              <a:rPr dirty="0" sz="1450" spc="-100">
                <a:latin typeface="Palatino Linotype"/>
                <a:cs typeface="Palatino Linotype"/>
              </a:rPr>
              <a:t>Absence</a:t>
            </a:r>
            <a:r>
              <a:rPr dirty="0" sz="1450" spc="-25">
                <a:latin typeface="Palatino Linotype"/>
                <a:cs typeface="Palatino Linotype"/>
              </a:rPr>
              <a:t> </a:t>
            </a:r>
            <a:r>
              <a:rPr dirty="0" sz="1450" spc="-40">
                <a:latin typeface="Palatino Linotype"/>
                <a:cs typeface="Palatino Linotype"/>
              </a:rPr>
              <a:t>of</a:t>
            </a:r>
            <a:r>
              <a:rPr dirty="0" sz="1450" spc="-25">
                <a:latin typeface="Palatino Linotype"/>
                <a:cs typeface="Palatino Linotype"/>
              </a:rPr>
              <a:t> </a:t>
            </a:r>
            <a:r>
              <a:rPr dirty="0" sz="1450" spc="-85">
                <a:latin typeface="Palatino Linotype"/>
                <a:cs typeface="Palatino Linotype"/>
              </a:rPr>
              <a:t>coordinated</a:t>
            </a:r>
            <a:r>
              <a:rPr dirty="0" sz="1450" spc="-25">
                <a:latin typeface="Palatino Linotype"/>
                <a:cs typeface="Palatino Linotype"/>
              </a:rPr>
              <a:t> </a:t>
            </a:r>
            <a:r>
              <a:rPr dirty="0" sz="1450" spc="-90">
                <a:latin typeface="Palatino Linotype"/>
                <a:cs typeface="Palatino Linotype"/>
              </a:rPr>
              <a:t>cross</a:t>
            </a:r>
            <a:r>
              <a:rPr dirty="0" sz="1450" spc="-25">
                <a:latin typeface="Palatino Linotype"/>
                <a:cs typeface="Palatino Linotype"/>
              </a:rPr>
              <a:t> </a:t>
            </a:r>
            <a:r>
              <a:rPr dirty="0" sz="1450" spc="-105">
                <a:latin typeface="Palatino Linotype"/>
                <a:cs typeface="Palatino Linotype"/>
              </a:rPr>
              <a:t>(and</a:t>
            </a:r>
            <a:r>
              <a:rPr dirty="0" sz="1450" spc="-20">
                <a:latin typeface="Palatino Linotype"/>
                <a:cs typeface="Palatino Linotype"/>
              </a:rPr>
              <a:t> </a:t>
            </a:r>
            <a:r>
              <a:rPr dirty="0" sz="1450" spc="-65">
                <a:latin typeface="Palatino Linotype"/>
                <a:cs typeface="Palatino Linotype"/>
              </a:rPr>
              <a:t>inter-</a:t>
            </a:r>
            <a:r>
              <a:rPr dirty="0" sz="1450" spc="-50">
                <a:latin typeface="Palatino Linotype"/>
                <a:cs typeface="Palatino Linotype"/>
              </a:rPr>
              <a:t>) </a:t>
            </a:r>
            <a:r>
              <a:rPr dirty="0" sz="1450" spc="-80">
                <a:latin typeface="Palatino Linotype"/>
                <a:cs typeface="Palatino Linotype"/>
              </a:rPr>
              <a:t>sectoral</a:t>
            </a:r>
            <a:r>
              <a:rPr dirty="0" sz="1450" spc="-40">
                <a:latin typeface="Palatino Linotype"/>
                <a:cs typeface="Palatino Linotype"/>
              </a:rPr>
              <a:t> </a:t>
            </a:r>
            <a:r>
              <a:rPr dirty="0" sz="1450" spc="-10">
                <a:latin typeface="Palatino Linotype"/>
                <a:cs typeface="Palatino Linotype"/>
              </a:rPr>
              <a:t>regulations</a:t>
            </a:r>
            <a:endParaRPr sz="1450">
              <a:latin typeface="Palatino Linotype"/>
              <a:cs typeface="Palatino Linotype"/>
            </a:endParaRPr>
          </a:p>
          <a:p>
            <a:pPr marL="352425">
              <a:lnSpc>
                <a:spcPts val="1655"/>
              </a:lnSpc>
              <a:spcBef>
                <a:spcPts val="795"/>
              </a:spcBef>
            </a:pPr>
            <a:r>
              <a:rPr dirty="0" sz="1450" spc="-70" b="1">
                <a:latin typeface="Palatino Linotype"/>
                <a:cs typeface="Palatino Linotype"/>
              </a:rPr>
              <a:t>95%</a:t>
            </a:r>
            <a:r>
              <a:rPr dirty="0" sz="1450" spc="-35" b="1">
                <a:latin typeface="Palatino Linotype"/>
                <a:cs typeface="Palatino Linotype"/>
              </a:rPr>
              <a:t> </a:t>
            </a:r>
            <a:r>
              <a:rPr dirty="0" sz="1450" spc="-40">
                <a:latin typeface="Palatino Linotype"/>
                <a:cs typeface="Palatino Linotype"/>
              </a:rPr>
              <a:t>of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85">
                <a:latin typeface="Palatino Linotype"/>
                <a:cs typeface="Palatino Linotype"/>
              </a:rPr>
              <a:t>all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90">
                <a:latin typeface="Palatino Linotype"/>
                <a:cs typeface="Palatino Linotype"/>
              </a:rPr>
              <a:t>fish</a:t>
            </a:r>
            <a:r>
              <a:rPr dirty="0" sz="1450" spc="-35">
                <a:latin typeface="Palatino Linotype"/>
                <a:cs typeface="Palatino Linotype"/>
              </a:rPr>
              <a:t> </a:t>
            </a:r>
            <a:r>
              <a:rPr dirty="0" sz="1450" spc="-90">
                <a:latin typeface="Palatino Linotype"/>
                <a:cs typeface="Palatino Linotype"/>
              </a:rPr>
              <a:t>biodiversity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65">
                <a:latin typeface="Palatino Linotype"/>
                <a:cs typeface="Palatino Linotype"/>
              </a:rPr>
              <a:t>in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75">
                <a:latin typeface="Palatino Linotype"/>
                <a:cs typeface="Palatino Linotype"/>
              </a:rPr>
              <a:t>the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95">
                <a:latin typeface="Palatino Linotype"/>
                <a:cs typeface="Palatino Linotype"/>
              </a:rPr>
              <a:t>high</a:t>
            </a:r>
            <a:r>
              <a:rPr dirty="0" sz="1450" spc="-35">
                <a:latin typeface="Palatino Linotype"/>
                <a:cs typeface="Palatino Linotype"/>
              </a:rPr>
              <a:t> </a:t>
            </a:r>
            <a:r>
              <a:rPr dirty="0" sz="1450" spc="-135">
                <a:latin typeface="Palatino Linotype"/>
                <a:cs typeface="Palatino Linotype"/>
              </a:rPr>
              <a:t>seas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35">
                <a:latin typeface="Palatino Linotype"/>
                <a:cs typeface="Palatino Linotype"/>
              </a:rPr>
              <a:t>is</a:t>
            </a:r>
            <a:endParaRPr sz="1450">
              <a:latin typeface="Palatino Linotype"/>
              <a:cs typeface="Palatino Linotype"/>
            </a:endParaRPr>
          </a:p>
          <a:p>
            <a:pPr marL="352425">
              <a:lnSpc>
                <a:spcPts val="1655"/>
              </a:lnSpc>
            </a:pPr>
            <a:r>
              <a:rPr dirty="0" sz="1450" spc="-75" b="1">
                <a:latin typeface="Palatino Linotype"/>
                <a:cs typeface="Palatino Linotype"/>
              </a:rPr>
              <a:t>unregulated</a:t>
            </a:r>
            <a:r>
              <a:rPr dirty="0" sz="1450" spc="-40" b="1">
                <a:latin typeface="Palatino Linotype"/>
                <a:cs typeface="Palatino Linotype"/>
              </a:rPr>
              <a:t> </a:t>
            </a:r>
            <a:r>
              <a:rPr dirty="0" sz="1450" spc="-55">
                <a:latin typeface="Palatino Linotype"/>
                <a:cs typeface="Palatino Linotype"/>
              </a:rPr>
              <a:t>(Ortuño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85">
                <a:latin typeface="Palatino Linotype"/>
                <a:cs typeface="Palatino Linotype"/>
              </a:rPr>
              <a:t>Crespo</a:t>
            </a:r>
            <a:r>
              <a:rPr dirty="0" sz="1450" spc="-35">
                <a:latin typeface="Palatino Linotype"/>
                <a:cs typeface="Palatino Linotype"/>
              </a:rPr>
              <a:t> </a:t>
            </a:r>
            <a:r>
              <a:rPr dirty="0" sz="1450" spc="-50" i="1">
                <a:latin typeface="Palatino Linotype"/>
                <a:cs typeface="Palatino Linotype"/>
              </a:rPr>
              <a:t>et</a:t>
            </a:r>
            <a:r>
              <a:rPr dirty="0" sz="1450" spc="-35" i="1">
                <a:latin typeface="Palatino Linotype"/>
                <a:cs typeface="Palatino Linotype"/>
              </a:rPr>
              <a:t> </a:t>
            </a:r>
            <a:r>
              <a:rPr dirty="0" sz="1450" i="1">
                <a:latin typeface="Palatino Linotype"/>
                <a:cs typeface="Palatino Linotype"/>
              </a:rPr>
              <a:t>al</a:t>
            </a:r>
            <a:r>
              <a:rPr dirty="0" sz="1450">
                <a:latin typeface="Palatino Linotype"/>
                <a:cs typeface="Palatino Linotype"/>
              </a:rPr>
              <a:t>.,</a:t>
            </a:r>
            <a:r>
              <a:rPr dirty="0" sz="1450" spc="-30">
                <a:latin typeface="Palatino Linotype"/>
                <a:cs typeface="Palatino Linotype"/>
              </a:rPr>
              <a:t> </a:t>
            </a:r>
            <a:r>
              <a:rPr dirty="0" sz="1450" spc="-10">
                <a:latin typeface="Palatino Linotype"/>
                <a:cs typeface="Palatino Linotype"/>
              </a:rPr>
              <a:t>2019)</a:t>
            </a:r>
            <a:endParaRPr sz="1450">
              <a:latin typeface="Palatino Linotype"/>
              <a:cs typeface="Palatino Linotype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03650" y="4594288"/>
            <a:ext cx="295613" cy="1229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5225" y="1010115"/>
            <a:ext cx="7092950" cy="7264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pc="-25"/>
              <a:t>4.</a:t>
            </a:r>
            <a:r>
              <a:rPr dirty="0"/>
              <a:t>	</a:t>
            </a:r>
            <a:r>
              <a:rPr dirty="0" spc="-114"/>
              <a:t>The</a:t>
            </a:r>
            <a:r>
              <a:rPr dirty="0" spc="-30"/>
              <a:t> </a:t>
            </a:r>
            <a:r>
              <a:rPr dirty="0" spc="-145"/>
              <a:t>Biodiversity</a:t>
            </a:r>
            <a:r>
              <a:rPr dirty="0" spc="-30"/>
              <a:t> </a:t>
            </a:r>
            <a:r>
              <a:rPr dirty="0" spc="-180"/>
              <a:t>Beyond</a:t>
            </a:r>
            <a:r>
              <a:rPr dirty="0" spc="-30"/>
              <a:t> </a:t>
            </a:r>
            <a:r>
              <a:rPr dirty="0" spc="-130"/>
              <a:t>National</a:t>
            </a:r>
            <a:r>
              <a:rPr dirty="0" spc="-30"/>
              <a:t> </a:t>
            </a:r>
            <a:r>
              <a:rPr dirty="0" spc="-114"/>
              <a:t>Jurisdiction</a:t>
            </a:r>
            <a:r>
              <a:rPr dirty="0" spc="-30"/>
              <a:t> </a:t>
            </a:r>
            <a:r>
              <a:rPr dirty="0" spc="-50"/>
              <a:t>(‘BBNJ’) Agreement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05749" y="1976556"/>
            <a:ext cx="4957445" cy="270764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marL="379095" marR="5080" indent="-367030">
              <a:lnSpc>
                <a:spcPct val="104000"/>
              </a:lnSpc>
              <a:spcBef>
                <a:spcPts val="2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105">
                <a:latin typeface="Palatino Linotype"/>
                <a:cs typeface="Palatino Linotype"/>
              </a:rPr>
              <a:t>Adopted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on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19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June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2023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will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enter</a:t>
            </a:r>
            <a:r>
              <a:rPr dirty="0" sz="1500" spc="-60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into</a:t>
            </a:r>
            <a:r>
              <a:rPr dirty="0" sz="1500" spc="-5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force</a:t>
            </a:r>
            <a:r>
              <a:rPr dirty="0" sz="1500" spc="-55">
                <a:latin typeface="Palatino Linotype"/>
                <a:cs typeface="Palatino Linotype"/>
              </a:rPr>
              <a:t> after </a:t>
            </a:r>
            <a:r>
              <a:rPr dirty="0" sz="1500" spc="-20">
                <a:latin typeface="Palatino Linotype"/>
                <a:cs typeface="Palatino Linotype"/>
              </a:rPr>
              <a:t>60th </a:t>
            </a:r>
            <a:r>
              <a:rPr dirty="0" sz="1500" spc="-10">
                <a:latin typeface="Palatino Linotype"/>
                <a:cs typeface="Palatino Linotype"/>
              </a:rPr>
              <a:t>party</a:t>
            </a:r>
            <a:endParaRPr sz="1500">
              <a:latin typeface="Palatino Linotype"/>
              <a:cs typeface="Palatino Linotype"/>
            </a:endParaRPr>
          </a:p>
          <a:p>
            <a:pPr marL="379095" indent="-366395">
              <a:lnSpc>
                <a:spcPct val="100000"/>
              </a:lnSpc>
              <a:spcBef>
                <a:spcPts val="1290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55">
                <a:latin typeface="Palatino Linotype"/>
                <a:cs typeface="Palatino Linotype"/>
              </a:rPr>
              <a:t>(3rd)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Implementation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agreement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to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UNCLOS</a:t>
            </a:r>
            <a:endParaRPr sz="1500">
              <a:latin typeface="Palatino Linotype"/>
              <a:cs typeface="Palatino Linotype"/>
            </a:endParaRPr>
          </a:p>
          <a:p>
            <a:pPr marL="379095" marR="2738120" indent="-367030">
              <a:lnSpc>
                <a:spcPct val="104000"/>
              </a:lnSpc>
              <a:spcBef>
                <a:spcPts val="128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65">
                <a:latin typeface="Palatino Linotype"/>
                <a:cs typeface="Palatino Linotype"/>
              </a:rPr>
              <a:t>Contentious,</a:t>
            </a:r>
            <a:r>
              <a:rPr dirty="0" sz="1500" spc="5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drawn-</a:t>
            </a:r>
            <a:r>
              <a:rPr dirty="0" sz="1500" spc="-70">
                <a:latin typeface="Palatino Linotype"/>
                <a:cs typeface="Palatino Linotype"/>
              </a:rPr>
              <a:t>out </a:t>
            </a:r>
            <a:r>
              <a:rPr dirty="0" sz="1500" spc="-10">
                <a:latin typeface="Palatino Linotype"/>
                <a:cs typeface="Palatino Linotype"/>
              </a:rPr>
              <a:t>negotiations</a:t>
            </a:r>
            <a:endParaRPr sz="1500">
              <a:latin typeface="Palatino Linotype"/>
              <a:cs typeface="Palatino Linotype"/>
            </a:endParaRPr>
          </a:p>
          <a:p>
            <a:pPr marL="379095" marR="2767965" indent="-367030">
              <a:lnSpc>
                <a:spcPct val="104000"/>
              </a:lnSpc>
              <a:spcBef>
                <a:spcPts val="1220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120">
                <a:latin typeface="Palatino Linotype"/>
                <a:cs typeface="Palatino Linotype"/>
              </a:rPr>
              <a:t>Package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agreement</a:t>
            </a:r>
            <a:r>
              <a:rPr dirty="0" sz="1500" spc="-1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with </a:t>
            </a:r>
            <a:r>
              <a:rPr dirty="0" sz="1500">
                <a:latin typeface="Palatino Linotype"/>
                <a:cs typeface="Palatino Linotype"/>
              </a:rPr>
              <a:t>4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substantive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topics</a:t>
            </a:r>
            <a:endParaRPr sz="1500">
              <a:latin typeface="Palatino Linotype"/>
              <a:cs typeface="Palatino Linotype"/>
            </a:endParaRPr>
          </a:p>
          <a:p>
            <a:pPr lvl="1" marL="836294" marR="1821814" indent="-336550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400" spc="-90">
                <a:latin typeface="Palatino Linotype"/>
                <a:cs typeface="Palatino Linotype"/>
              </a:rPr>
              <a:t>Area-</a:t>
            </a:r>
            <a:r>
              <a:rPr dirty="0" sz="1400" spc="-125">
                <a:latin typeface="Palatino Linotype"/>
                <a:cs typeface="Palatino Linotype"/>
              </a:rPr>
              <a:t>based</a:t>
            </a:r>
            <a:r>
              <a:rPr dirty="0" sz="1400" spc="-5">
                <a:latin typeface="Palatino Linotype"/>
                <a:cs typeface="Palatino Linotype"/>
              </a:rPr>
              <a:t> </a:t>
            </a:r>
            <a:r>
              <a:rPr dirty="0" sz="1400" spc="-110">
                <a:latin typeface="Palatino Linotype"/>
                <a:cs typeface="Palatino Linotype"/>
              </a:rPr>
              <a:t>management</a:t>
            </a:r>
            <a:r>
              <a:rPr dirty="0" sz="1400" spc="-5">
                <a:latin typeface="Palatino Linotype"/>
                <a:cs typeface="Palatino Linotype"/>
              </a:rPr>
              <a:t> </a:t>
            </a:r>
            <a:r>
              <a:rPr dirty="0" sz="1400" spc="-10">
                <a:latin typeface="Palatino Linotype"/>
                <a:cs typeface="Palatino Linotype"/>
              </a:rPr>
              <a:t>tools, </a:t>
            </a:r>
            <a:r>
              <a:rPr dirty="0" sz="1400" spc="-85">
                <a:latin typeface="Palatino Linotype"/>
                <a:cs typeface="Palatino Linotype"/>
              </a:rPr>
              <a:t>including</a:t>
            </a:r>
            <a:r>
              <a:rPr dirty="0" sz="1400" spc="-25">
                <a:latin typeface="Palatino Linotype"/>
                <a:cs typeface="Palatino Linotype"/>
              </a:rPr>
              <a:t> </a:t>
            </a:r>
            <a:r>
              <a:rPr dirty="0" sz="1400" spc="-90">
                <a:latin typeface="Palatino Linotype"/>
                <a:cs typeface="Palatino Linotype"/>
              </a:rPr>
              <a:t>marine</a:t>
            </a:r>
            <a:r>
              <a:rPr dirty="0" sz="1400" spc="-25">
                <a:latin typeface="Palatino Linotype"/>
                <a:cs typeface="Palatino Linotype"/>
              </a:rPr>
              <a:t> </a:t>
            </a:r>
            <a:r>
              <a:rPr dirty="0" sz="1400" spc="-75">
                <a:latin typeface="Palatino Linotype"/>
                <a:cs typeface="Palatino Linotype"/>
              </a:rPr>
              <a:t>protected</a:t>
            </a:r>
            <a:r>
              <a:rPr dirty="0" sz="1400" spc="-25">
                <a:latin typeface="Palatino Linotype"/>
                <a:cs typeface="Palatino Linotype"/>
              </a:rPr>
              <a:t> </a:t>
            </a:r>
            <a:r>
              <a:rPr dirty="0" sz="1400" spc="-100">
                <a:latin typeface="Palatino Linotype"/>
                <a:cs typeface="Palatino Linotype"/>
              </a:rPr>
              <a:t>areas</a:t>
            </a:r>
            <a:endParaRPr sz="1400">
              <a:latin typeface="Palatino Linotype"/>
              <a:cs typeface="Palatino Linotype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4169474" y="1677975"/>
            <a:ext cx="4232910" cy="3068320"/>
            <a:chOff x="4169474" y="1677975"/>
            <a:chExt cx="4232910" cy="3068320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69474" y="3066399"/>
              <a:ext cx="4232325" cy="167977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07000" y="1677975"/>
              <a:ext cx="2094799" cy="13884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4.1.</a:t>
            </a:r>
            <a:r>
              <a:rPr dirty="0" spc="-35"/>
              <a:t> </a:t>
            </a:r>
            <a:r>
              <a:rPr dirty="0" spc="-135"/>
              <a:t>Area-</a:t>
            </a:r>
            <a:r>
              <a:rPr dirty="0" spc="-190"/>
              <a:t>Based</a:t>
            </a:r>
            <a:r>
              <a:rPr dirty="0" spc="-30"/>
              <a:t> </a:t>
            </a:r>
            <a:r>
              <a:rPr dirty="0" spc="-175"/>
              <a:t>Management</a:t>
            </a:r>
            <a:r>
              <a:rPr dirty="0" spc="-30"/>
              <a:t> </a:t>
            </a:r>
            <a:r>
              <a:rPr dirty="0" spc="-180"/>
              <a:t>Tools</a:t>
            </a:r>
            <a:r>
              <a:rPr dirty="0" spc="-35"/>
              <a:t> </a:t>
            </a:r>
            <a:r>
              <a:rPr dirty="0" spc="-145"/>
              <a:t>(‘ABMTs’)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905749" y="1687955"/>
            <a:ext cx="6292215" cy="2921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79095" marR="2687320" indent="-344170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79095" algn="l"/>
              </a:tabLst>
            </a:pPr>
            <a:r>
              <a:rPr dirty="0" sz="1500" spc="-70">
                <a:latin typeface="Palatino Linotype"/>
                <a:cs typeface="Palatino Linotype"/>
              </a:rPr>
              <a:t>ABMTs,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including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Marine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Protected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Areas </a:t>
            </a:r>
            <a:r>
              <a:rPr dirty="0" sz="1500" spc="-10">
                <a:latin typeface="Palatino Linotype"/>
                <a:cs typeface="Palatino Linotype"/>
              </a:rPr>
              <a:t>(‘MPAs’)</a:t>
            </a:r>
            <a:endParaRPr sz="1500">
              <a:latin typeface="Palatino Linotype"/>
              <a:cs typeface="Palatino Linotype"/>
            </a:endParaRPr>
          </a:p>
          <a:p>
            <a:pPr lvl="1" marL="836294" marR="1755775" indent="-336550">
              <a:lnSpc>
                <a:spcPct val="100000"/>
              </a:lnSpc>
              <a:spcBef>
                <a:spcPts val="1000"/>
              </a:spcBef>
              <a:buSzPct val="93333"/>
              <a:buFont typeface="Arial"/>
              <a:buChar char="○"/>
              <a:tabLst>
                <a:tab pos="836294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Spatially-</a:t>
            </a:r>
            <a:r>
              <a:rPr dirty="0" sz="1500" spc="-110">
                <a:latin typeface="Palatino Linotype"/>
                <a:cs typeface="Palatino Linotype"/>
              </a:rPr>
              <a:t>framed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management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tools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(e.g.,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seasonal </a:t>
            </a:r>
            <a:r>
              <a:rPr dirty="0" sz="1500" spc="-90">
                <a:latin typeface="Palatino Linotype"/>
                <a:cs typeface="Palatino Linotype"/>
              </a:rPr>
              <a:t>closures,</a:t>
            </a:r>
            <a:r>
              <a:rPr dirty="0" sz="1500" spc="-10">
                <a:latin typeface="Palatino Linotype"/>
                <a:cs typeface="Palatino Linotype"/>
              </a:rPr>
              <a:t> </a:t>
            </a:r>
            <a:r>
              <a:rPr dirty="0" sz="1500" spc="-125">
                <a:latin typeface="Palatino Linotype"/>
                <a:cs typeface="Palatino Linotype"/>
              </a:rPr>
              <a:t>gear</a:t>
            </a:r>
            <a:r>
              <a:rPr dirty="0" sz="1500" spc="-1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restrictions,</a:t>
            </a:r>
            <a:r>
              <a:rPr dirty="0" sz="1500" spc="-1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no-</a:t>
            </a:r>
            <a:r>
              <a:rPr dirty="0" sz="1500" spc="-90">
                <a:latin typeface="Palatino Linotype"/>
                <a:cs typeface="Palatino Linotype"/>
              </a:rPr>
              <a:t>take</a:t>
            </a:r>
            <a:r>
              <a:rPr dirty="0" sz="1500" spc="-10">
                <a:latin typeface="Palatino Linotype"/>
                <a:cs typeface="Palatino Linotype"/>
              </a:rPr>
              <a:t> zones)</a:t>
            </a:r>
            <a:endParaRPr sz="1500">
              <a:latin typeface="Palatino Linotype"/>
              <a:cs typeface="Palatino Linotype"/>
            </a:endParaRPr>
          </a:p>
          <a:p>
            <a:pPr marL="379095" indent="-366395">
              <a:lnSpc>
                <a:spcPct val="100000"/>
              </a:lnSpc>
              <a:spcBef>
                <a:spcPts val="152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70">
                <a:latin typeface="Palatino Linotype"/>
                <a:cs typeface="Palatino Linotype"/>
              </a:rPr>
              <a:t>Part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>
                <a:latin typeface="Palatino Linotype"/>
                <a:cs typeface="Palatino Linotype"/>
              </a:rPr>
              <a:t>III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-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ABMT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establishment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procedure:</a:t>
            </a:r>
            <a:endParaRPr sz="1500">
              <a:latin typeface="Palatino Linotype"/>
              <a:cs typeface="Palatino Linotype"/>
            </a:endParaRPr>
          </a:p>
          <a:p>
            <a:pPr lvl="1" marL="836294" indent="-335915">
              <a:lnSpc>
                <a:spcPct val="100000"/>
              </a:lnSpc>
              <a:spcBef>
                <a:spcPts val="1075"/>
              </a:spcBef>
              <a:buSzPct val="93333"/>
              <a:buFont typeface="Arial"/>
              <a:buChar char="○"/>
              <a:tabLst>
                <a:tab pos="836294" algn="l"/>
              </a:tabLst>
            </a:pPr>
            <a:r>
              <a:rPr dirty="0" sz="1500" spc="-75">
                <a:latin typeface="Palatino Linotype"/>
                <a:cs typeface="Palatino Linotype"/>
              </a:rPr>
              <a:t>States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(individually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or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collectively)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submit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proposals</a:t>
            </a:r>
            <a:endParaRPr sz="1500">
              <a:latin typeface="Palatino Linotype"/>
              <a:cs typeface="Palatino Linotype"/>
            </a:endParaRPr>
          </a:p>
          <a:p>
            <a:pPr lvl="1" marL="836294" indent="-343535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500" spc="-90">
                <a:latin typeface="Palatino Linotype"/>
                <a:cs typeface="Palatino Linotype"/>
              </a:rPr>
              <a:t>Open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consultation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with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all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relevant</a:t>
            </a:r>
            <a:r>
              <a:rPr dirty="0" sz="1500" spc="-2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stakeholders</a:t>
            </a:r>
            <a:endParaRPr sz="1500">
              <a:latin typeface="Palatino Linotype"/>
              <a:cs typeface="Palatino Linotype"/>
            </a:endParaRPr>
          </a:p>
          <a:p>
            <a:pPr lvl="1" marL="836294" indent="-343535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COP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(Conf.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Parties)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votes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2/3rds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majority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failing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consensus</a:t>
            </a:r>
            <a:endParaRPr sz="1500">
              <a:latin typeface="Palatino Linotype"/>
              <a:cs typeface="Palatino Linotype"/>
            </a:endParaRPr>
          </a:p>
          <a:p>
            <a:pPr lvl="1" marL="836294" indent="-343535">
              <a:lnSpc>
                <a:spcPct val="100000"/>
              </a:lnSpc>
              <a:spcBef>
                <a:spcPts val="1000"/>
              </a:spcBef>
              <a:buFont typeface="Arial"/>
              <a:buChar char="○"/>
              <a:tabLst>
                <a:tab pos="836294" algn="l"/>
              </a:tabLst>
            </a:pPr>
            <a:r>
              <a:rPr dirty="0" sz="1500" spc="-85">
                <a:latin typeface="Palatino Linotype"/>
                <a:cs typeface="Palatino Linotype"/>
              </a:rPr>
              <a:t>Decisions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55">
                <a:latin typeface="Palatino Linotype"/>
                <a:cs typeface="Palatino Linotype"/>
              </a:rPr>
              <a:t>not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binding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on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parties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55">
                <a:latin typeface="Palatino Linotype"/>
                <a:cs typeface="Palatino Linotype"/>
              </a:rPr>
              <a:t>that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35">
                <a:latin typeface="Palatino Linotype"/>
                <a:cs typeface="Palatino Linotype"/>
              </a:rPr>
              <a:t>make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(substantiated)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objections</a:t>
            </a:r>
            <a:endParaRPr sz="1500">
              <a:latin typeface="Palatino Linotype"/>
              <a:cs typeface="Palatino Linotype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45425" y="1694350"/>
            <a:ext cx="2756374" cy="1489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4.2.</a:t>
            </a:r>
            <a:r>
              <a:rPr dirty="0" spc="-60"/>
              <a:t> </a:t>
            </a:r>
            <a:r>
              <a:rPr dirty="0" spc="-145"/>
              <a:t>Obligation</a:t>
            </a:r>
            <a:r>
              <a:rPr dirty="0" spc="-60"/>
              <a:t> </a:t>
            </a:r>
            <a:r>
              <a:rPr dirty="0" spc="-85"/>
              <a:t>‘not</a:t>
            </a:r>
            <a:r>
              <a:rPr dirty="0" spc="-60"/>
              <a:t> </a:t>
            </a:r>
            <a:r>
              <a:rPr dirty="0"/>
              <a:t>to</a:t>
            </a:r>
            <a:r>
              <a:rPr dirty="0" spc="-55"/>
              <a:t> </a:t>
            </a:r>
            <a:r>
              <a:rPr dirty="0" spc="-135"/>
              <a:t>undermine’</a:t>
            </a:r>
          </a:p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53776" y="2087322"/>
            <a:ext cx="5394400" cy="694994"/>
          </a:xfrm>
          <a:prstGeom prst="rect">
            <a:avLst/>
          </a:prstGeom>
        </p:spPr>
      </p:pic>
      <p:sp>
        <p:nvSpPr>
          <p:cNvPr id="4" name="object 4" descr=""/>
          <p:cNvSpPr txBox="1"/>
          <p:nvPr/>
        </p:nvSpPr>
        <p:spPr>
          <a:xfrm>
            <a:off x="928762" y="1567329"/>
            <a:ext cx="7265670" cy="28524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56235" indent="-343535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130">
                <a:latin typeface="Palatino Linotype"/>
                <a:cs typeface="Palatino Linotype"/>
              </a:rPr>
              <a:t>Two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20">
                <a:latin typeface="Palatino Linotype"/>
                <a:cs typeface="Palatino Linotype"/>
              </a:rPr>
              <a:t>‘camps’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during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BBNJ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negotiations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regarding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inclusion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fisheries</a:t>
            </a:r>
            <a:endParaRPr sz="15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894"/>
              </a:spcBef>
              <a:buFont typeface="Arial"/>
              <a:buChar char="●"/>
            </a:pPr>
            <a:endParaRPr sz="1500">
              <a:latin typeface="Palatino Linotype"/>
              <a:cs typeface="Palatino Linotype"/>
            </a:endParaRPr>
          </a:p>
          <a:p>
            <a:pPr marL="149860" marR="6410325">
              <a:lnSpc>
                <a:spcPct val="100000"/>
              </a:lnSpc>
            </a:pPr>
            <a:r>
              <a:rPr dirty="0" sz="1500" b="1">
                <a:latin typeface="Palatino Linotype"/>
                <a:cs typeface="Palatino Linotype"/>
              </a:rPr>
              <a:t>Art.</a:t>
            </a:r>
            <a:r>
              <a:rPr dirty="0" sz="1500" spc="-20" b="1">
                <a:latin typeface="Palatino Linotype"/>
                <a:cs typeface="Palatino Linotype"/>
              </a:rPr>
              <a:t> 4(2) BBNJ</a:t>
            </a:r>
            <a:endParaRPr sz="15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910"/>
              </a:spcBef>
            </a:pPr>
            <a:endParaRPr sz="1500">
              <a:latin typeface="Palatino Linotype"/>
              <a:cs typeface="Palatino Linotype"/>
            </a:endParaRPr>
          </a:p>
          <a:p>
            <a:pPr marL="356235" marR="224790" indent="-344170">
              <a:lnSpc>
                <a:spcPct val="100000"/>
              </a:lnSpc>
              <a:spcBef>
                <a:spcPts val="5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75">
                <a:latin typeface="Palatino Linotype"/>
                <a:cs typeface="Palatino Linotype"/>
              </a:rPr>
              <a:t>Automatic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exclusion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all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(mostly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commercially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5">
                <a:latin typeface="Palatino Linotype"/>
                <a:cs typeface="Palatino Linotype"/>
              </a:rPr>
              <a:t>valuable)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4">
                <a:latin typeface="Palatino Linotype"/>
                <a:cs typeface="Palatino Linotype"/>
              </a:rPr>
              <a:t>already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regulated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5">
                <a:latin typeface="Palatino Linotype"/>
                <a:cs typeface="Palatino Linotype"/>
              </a:rPr>
              <a:t>by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  <a:p>
            <a:pPr marL="356235" marR="5080" indent="-344170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45">
                <a:latin typeface="Palatino Linotype"/>
                <a:cs typeface="Palatino Linotype"/>
              </a:rPr>
              <a:t>But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what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about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non-</a:t>
            </a:r>
            <a:r>
              <a:rPr dirty="0" sz="1500" spc="-70">
                <a:latin typeface="Palatino Linotype"/>
                <a:cs typeface="Palatino Linotype"/>
              </a:rPr>
              <a:t>target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fish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stocks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55">
                <a:latin typeface="Palatino Linotype"/>
                <a:cs typeface="Palatino Linotype"/>
              </a:rPr>
              <a:t>that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fall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within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00">
                <a:latin typeface="Palatino Linotype"/>
                <a:cs typeface="Palatino Linotype"/>
              </a:rPr>
              <a:t>mandate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40">
                <a:latin typeface="Palatino Linotype"/>
                <a:cs typeface="Palatino Linotype"/>
              </a:rPr>
              <a:t>of </a:t>
            </a:r>
            <a:r>
              <a:rPr dirty="0" sz="1500" spc="-50">
                <a:latin typeface="Palatino Linotype"/>
                <a:cs typeface="Palatino Linotype"/>
              </a:rPr>
              <a:t>RFMOs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50">
                <a:latin typeface="Palatino Linotype"/>
                <a:cs typeface="Palatino Linotype"/>
              </a:rPr>
              <a:t>but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for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35">
                <a:latin typeface="Palatino Linotype"/>
                <a:cs typeface="Palatino Linotype"/>
              </a:rPr>
              <a:t>which </a:t>
            </a:r>
            <a:r>
              <a:rPr dirty="0" sz="1500" spc="-50">
                <a:latin typeface="Palatino Linotype"/>
                <a:cs typeface="Palatino Linotype"/>
              </a:rPr>
              <a:t>RFMOs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are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yet</a:t>
            </a:r>
            <a:r>
              <a:rPr dirty="0" sz="1500" spc="-35">
                <a:latin typeface="Palatino Linotype"/>
                <a:cs typeface="Palatino Linotype"/>
              </a:rPr>
              <a:t> to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85">
                <a:latin typeface="Palatino Linotype"/>
                <a:cs typeface="Palatino Linotype"/>
              </a:rPr>
              <a:t>establish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regulations?</a:t>
            </a:r>
            <a:endParaRPr sz="1500">
              <a:latin typeface="Palatino Linotype"/>
              <a:cs typeface="Palatino Linotype"/>
            </a:endParaRPr>
          </a:p>
          <a:p>
            <a:pPr marL="356235" indent="-343535">
              <a:lnSpc>
                <a:spcPct val="100000"/>
              </a:lnSpc>
              <a:spcBef>
                <a:spcPts val="1000"/>
              </a:spcBef>
              <a:buFont typeface="Arial"/>
              <a:buChar char="●"/>
              <a:tabLst>
                <a:tab pos="356235" algn="l"/>
              </a:tabLst>
            </a:pPr>
            <a:r>
              <a:rPr dirty="0" sz="1500" spc="-95">
                <a:latin typeface="Palatino Linotype"/>
                <a:cs typeface="Palatino Linotype"/>
              </a:rPr>
              <a:t>Opposing</a:t>
            </a:r>
            <a:r>
              <a:rPr dirty="0" sz="1500" spc="-30">
                <a:latin typeface="Palatino Linotype"/>
                <a:cs typeface="Palatino Linotype"/>
              </a:rPr>
              <a:t> </a:t>
            </a:r>
            <a:r>
              <a:rPr dirty="0" sz="1500" spc="-75">
                <a:latin typeface="Palatino Linotype"/>
                <a:cs typeface="Palatino Linotype"/>
              </a:rPr>
              <a:t>positions: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80">
                <a:latin typeface="Palatino Linotype"/>
                <a:cs typeface="Palatino Linotype"/>
              </a:rPr>
              <a:t>inclusion</a:t>
            </a:r>
            <a:r>
              <a:rPr dirty="0" sz="1500" spc="-25">
                <a:latin typeface="Palatino Linotype"/>
                <a:cs typeface="Palatino Linotype"/>
              </a:rPr>
              <a:t> </a:t>
            </a:r>
            <a:r>
              <a:rPr dirty="0" sz="1500" spc="-80" i="1">
                <a:latin typeface="Palatino Linotype"/>
                <a:cs typeface="Palatino Linotype"/>
              </a:rPr>
              <a:t>versus</a:t>
            </a:r>
            <a:r>
              <a:rPr dirty="0" sz="1500" spc="-25" i="1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exclusion</a:t>
            </a:r>
            <a:endParaRPr sz="1500">
              <a:latin typeface="Palatino Linotype"/>
              <a:cs typeface="Palatino Linotyp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695449" y="1724881"/>
            <a:ext cx="7334250" cy="492125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marL="379095" marR="5080" indent="-367030">
              <a:lnSpc>
                <a:spcPct val="104000"/>
              </a:lnSpc>
              <a:spcBef>
                <a:spcPts val="25"/>
              </a:spcBef>
              <a:buSzPct val="120000"/>
              <a:buFont typeface="Arial"/>
              <a:buChar char="●"/>
              <a:tabLst>
                <a:tab pos="379095" algn="l"/>
              </a:tabLst>
            </a:pPr>
            <a:r>
              <a:rPr dirty="0" sz="1500" spc="-65" b="1">
                <a:latin typeface="Palatino Linotype"/>
                <a:cs typeface="Palatino Linotype"/>
              </a:rPr>
              <a:t>Compatibility</a:t>
            </a:r>
            <a:r>
              <a:rPr dirty="0" sz="1500" spc="-40" b="1">
                <a:latin typeface="Palatino Linotype"/>
                <a:cs typeface="Palatino Linotype"/>
              </a:rPr>
              <a:t> </a:t>
            </a:r>
            <a:r>
              <a:rPr dirty="0" sz="1500" spc="-145">
                <a:latin typeface="Palatino Linotype"/>
                <a:cs typeface="Palatino Linotype"/>
              </a:rPr>
              <a:t>as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35">
                <a:latin typeface="Palatino Linotype"/>
                <a:cs typeface="Palatino Linotype"/>
              </a:rPr>
              <a:t>a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5">
                <a:latin typeface="Palatino Linotype"/>
                <a:cs typeface="Palatino Linotype"/>
              </a:rPr>
              <a:t>tool</a:t>
            </a:r>
            <a:r>
              <a:rPr dirty="0" sz="1500" spc="-35">
                <a:latin typeface="Palatino Linotype"/>
                <a:cs typeface="Palatino Linotype"/>
              </a:rPr>
              <a:t> to </a:t>
            </a:r>
            <a:r>
              <a:rPr dirty="0" sz="1500" spc="-100">
                <a:latin typeface="Palatino Linotype"/>
                <a:cs typeface="Palatino Linotype"/>
              </a:rPr>
              <a:t>understand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5">
                <a:latin typeface="Palatino Linotype"/>
                <a:cs typeface="Palatino Linotype"/>
              </a:rPr>
              <a:t>normative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0">
                <a:latin typeface="Palatino Linotype"/>
                <a:cs typeface="Palatino Linotype"/>
              </a:rPr>
              <a:t> </a:t>
            </a:r>
            <a:r>
              <a:rPr dirty="0" sz="1500" spc="-60">
                <a:latin typeface="Palatino Linotype"/>
                <a:cs typeface="Palatino Linotype"/>
              </a:rPr>
              <a:t>institutional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90">
                <a:latin typeface="Palatino Linotype"/>
                <a:cs typeface="Palatino Linotype"/>
              </a:rPr>
              <a:t>interplay</a:t>
            </a:r>
            <a:r>
              <a:rPr dirty="0" sz="1500" spc="-40">
                <a:latin typeface="Palatino Linotype"/>
                <a:cs typeface="Palatino Linotype"/>
              </a:rPr>
              <a:t> of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70">
                <a:latin typeface="Palatino Linotype"/>
                <a:cs typeface="Palatino Linotype"/>
              </a:rPr>
              <a:t>the</a:t>
            </a:r>
            <a:r>
              <a:rPr dirty="0" sz="1500" spc="-35">
                <a:latin typeface="Palatino Linotype"/>
                <a:cs typeface="Palatino Linotype"/>
              </a:rPr>
              <a:t> </a:t>
            </a:r>
            <a:r>
              <a:rPr dirty="0" sz="1500" spc="-20">
                <a:latin typeface="Palatino Linotype"/>
                <a:cs typeface="Palatino Linotype"/>
              </a:rPr>
              <a:t>BBNJ </a:t>
            </a:r>
            <a:r>
              <a:rPr dirty="0" sz="1500" spc="-100">
                <a:latin typeface="Palatino Linotype"/>
                <a:cs typeface="Palatino Linotype"/>
              </a:rPr>
              <a:t>Agreement</a:t>
            </a:r>
            <a:r>
              <a:rPr dirty="0" sz="1500" spc="-50">
                <a:latin typeface="Palatino Linotype"/>
                <a:cs typeface="Palatino Linotype"/>
              </a:rPr>
              <a:t> </a:t>
            </a:r>
            <a:r>
              <a:rPr dirty="0" sz="1500" spc="-110">
                <a:latin typeface="Palatino Linotype"/>
                <a:cs typeface="Palatino Linotype"/>
              </a:rPr>
              <a:t>and</a:t>
            </a:r>
            <a:r>
              <a:rPr dirty="0" sz="1500" spc="-45">
                <a:latin typeface="Palatino Linotype"/>
                <a:cs typeface="Palatino Linotype"/>
              </a:rPr>
              <a:t> </a:t>
            </a:r>
            <a:r>
              <a:rPr dirty="0" sz="1500" spc="-10">
                <a:latin typeface="Palatino Linotype"/>
                <a:cs typeface="Palatino Linotype"/>
              </a:rPr>
              <a:t>RFMOs</a:t>
            </a:r>
            <a:endParaRPr sz="1500">
              <a:latin typeface="Palatino Linotype"/>
              <a:cs typeface="Palatino Linotype"/>
            </a:endParaRPr>
          </a:p>
        </p:txBody>
      </p:sp>
      <p:graphicFrame>
        <p:nvGraphicFramePr>
          <p:cNvPr id="3" name="object 3" descr=""/>
          <p:cNvGraphicFramePr>
            <a:graphicFrameLocks noGrp="1"/>
          </p:cNvGraphicFramePr>
          <p:nvPr/>
        </p:nvGraphicFramePr>
        <p:xfrm>
          <a:off x="947737" y="2431800"/>
          <a:ext cx="7324725" cy="1924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19500"/>
                <a:gridCol w="3619500"/>
              </a:tblGrid>
              <a:tr h="641350">
                <a:tc>
                  <a:txBody>
                    <a:bodyPr/>
                    <a:lstStyle/>
                    <a:p>
                      <a:pPr marL="85725" marR="231775">
                        <a:lnSpc>
                          <a:spcPct val="114999"/>
                        </a:lnSpc>
                        <a:spcBef>
                          <a:spcPts val="365"/>
                        </a:spcBef>
                      </a:pPr>
                      <a:r>
                        <a:rPr dirty="0" sz="1400" spc="-85">
                          <a:latin typeface="Palatino Linotype"/>
                          <a:cs typeface="Palatino Linotype"/>
                        </a:rPr>
                        <a:t>Regulated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3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10">
                          <a:latin typeface="Palatino Linotype"/>
                          <a:cs typeface="Palatino Linotype"/>
                        </a:rPr>
                        <a:t>and</a:t>
                      </a:r>
                      <a:r>
                        <a:rPr dirty="0" sz="1400" spc="-3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non-</a:t>
                      </a:r>
                      <a:r>
                        <a:rPr dirty="0" sz="1400" spc="-65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3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stocks</a:t>
                      </a:r>
                      <a:r>
                        <a:rPr dirty="0" sz="1400" spc="-3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50">
                          <a:latin typeface="Palatino Linotype"/>
                          <a:cs typeface="Palatino Linotype"/>
                        </a:rPr>
                        <a:t>that</a:t>
                      </a:r>
                      <a:r>
                        <a:rPr dirty="0" sz="1400" spc="-3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fall </a:t>
                      </a: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under</a:t>
                      </a:r>
                      <a:r>
                        <a:rPr dirty="0" sz="1400" spc="-5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65">
                          <a:latin typeface="Palatino Linotype"/>
                          <a:cs typeface="Palatino Linotype"/>
                        </a:rPr>
                        <a:t>the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5">
                          <a:latin typeface="Palatino Linotype"/>
                          <a:cs typeface="Palatino Linotype"/>
                        </a:rPr>
                        <a:t>mandate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of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RFMOs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46355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Undermining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7874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85725" marR="141605">
                        <a:lnSpc>
                          <a:spcPct val="114999"/>
                        </a:lnSpc>
                        <a:spcBef>
                          <a:spcPts val="365"/>
                        </a:spcBef>
                      </a:pP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Non-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stocks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50">
                          <a:latin typeface="Palatino Linotype"/>
                          <a:cs typeface="Palatino Linotype"/>
                        </a:rPr>
                        <a:t>that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fall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under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65">
                          <a:latin typeface="Palatino Linotype"/>
                          <a:cs typeface="Palatino Linotype"/>
                        </a:rPr>
                        <a:t>the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5">
                          <a:latin typeface="Palatino Linotype"/>
                          <a:cs typeface="Palatino Linotype"/>
                        </a:rPr>
                        <a:t>mandate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25">
                          <a:latin typeface="Palatino Linotype"/>
                          <a:cs typeface="Palatino Linotype"/>
                        </a:rPr>
                        <a:t>of 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RFMOs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55">
                          <a:latin typeface="Palatino Linotype"/>
                          <a:cs typeface="Palatino Linotype"/>
                        </a:rPr>
                        <a:t>but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which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95">
                          <a:latin typeface="Palatino Linotype"/>
                          <a:cs typeface="Palatino Linotype"/>
                        </a:rPr>
                        <a:t>remain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unregulated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46355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191770">
                        <a:lnSpc>
                          <a:spcPct val="114999"/>
                        </a:lnSpc>
                        <a:spcBef>
                          <a:spcPts val="365"/>
                        </a:spcBef>
                      </a:pPr>
                      <a:r>
                        <a:rPr dirty="0" sz="1400" spc="-85">
                          <a:latin typeface="Palatino Linotype"/>
                          <a:cs typeface="Palatino Linotype"/>
                        </a:rPr>
                        <a:t>Undermining</a:t>
                      </a:r>
                      <a:r>
                        <a:rPr dirty="0" sz="1400" spc="-2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only</a:t>
                      </a:r>
                      <a:r>
                        <a:rPr dirty="0" sz="1400" spc="-1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20">
                          <a:latin typeface="Palatino Linotype"/>
                          <a:cs typeface="Palatino Linotype"/>
                        </a:rPr>
                        <a:t>if</a:t>
                      </a:r>
                      <a:r>
                        <a:rPr dirty="0" sz="1400" spc="-1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5">
                          <a:latin typeface="Palatino Linotype"/>
                          <a:cs typeface="Palatino Linotype"/>
                        </a:rPr>
                        <a:t>incompatible</a:t>
                      </a:r>
                      <a:r>
                        <a:rPr dirty="0" sz="1400" spc="-1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with</a:t>
                      </a:r>
                      <a:r>
                        <a:rPr dirty="0" sz="1400" spc="-1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20">
                          <a:latin typeface="Palatino Linotype"/>
                          <a:cs typeface="Palatino Linotype"/>
                        </a:rPr>
                        <a:t>RFMO </a:t>
                      </a:r>
                      <a:r>
                        <a:rPr dirty="0" sz="1400" spc="-114">
                          <a:latin typeface="Palatino Linotype"/>
                          <a:cs typeface="Palatino Linotype"/>
                        </a:rPr>
                        <a:t>measures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60">
                          <a:latin typeface="Palatino Linotype"/>
                          <a:cs typeface="Palatino Linotype"/>
                        </a:rPr>
                        <a:t>for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stocks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46355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85725" marR="328295">
                        <a:lnSpc>
                          <a:spcPct val="114999"/>
                        </a:lnSpc>
                        <a:spcBef>
                          <a:spcPts val="365"/>
                        </a:spcBef>
                      </a:pP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Unregulated</a:t>
                      </a:r>
                      <a:r>
                        <a:rPr dirty="0" sz="1400" spc="-2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2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10">
                          <a:latin typeface="Palatino Linotype"/>
                          <a:cs typeface="Palatino Linotype"/>
                        </a:rPr>
                        <a:t>and</a:t>
                      </a:r>
                      <a:r>
                        <a:rPr dirty="0" sz="1400" spc="-2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non-</a:t>
                      </a:r>
                      <a:r>
                        <a:rPr dirty="0" sz="1400" spc="-65">
                          <a:latin typeface="Palatino Linotype"/>
                          <a:cs typeface="Palatino Linotype"/>
                        </a:rPr>
                        <a:t>target</a:t>
                      </a:r>
                      <a:r>
                        <a:rPr dirty="0" sz="1400" spc="-2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80">
                          <a:latin typeface="Palatino Linotype"/>
                          <a:cs typeface="Palatino Linotype"/>
                        </a:rPr>
                        <a:t>stocks</a:t>
                      </a:r>
                      <a:r>
                        <a:rPr dirty="0" sz="1400" spc="-2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35">
                          <a:latin typeface="Palatino Linotype"/>
                          <a:cs typeface="Palatino Linotype"/>
                        </a:rPr>
                        <a:t>that </a:t>
                      </a:r>
                      <a:r>
                        <a:rPr dirty="0" sz="1400" spc="-70">
                          <a:latin typeface="Palatino Linotype"/>
                          <a:cs typeface="Palatino Linotype"/>
                        </a:rPr>
                        <a:t>fall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90">
                          <a:latin typeface="Palatino Linotype"/>
                          <a:cs typeface="Palatino Linotype"/>
                        </a:rPr>
                        <a:t>outside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65">
                          <a:latin typeface="Palatino Linotype"/>
                          <a:cs typeface="Palatino Linotype"/>
                        </a:rPr>
                        <a:t>the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5">
                          <a:latin typeface="Palatino Linotype"/>
                          <a:cs typeface="Palatino Linotype"/>
                        </a:rPr>
                        <a:t>mandate</a:t>
                      </a:r>
                      <a:r>
                        <a:rPr dirty="0" sz="1400" spc="-45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of </a:t>
                      </a: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RFMOs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46355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dirty="0" sz="1400" spc="-50">
                          <a:latin typeface="Palatino Linotype"/>
                          <a:cs typeface="Palatino Linotype"/>
                        </a:rPr>
                        <a:t>Not</a:t>
                      </a:r>
                      <a:r>
                        <a:rPr dirty="0" sz="1400" spc="-40">
                          <a:latin typeface="Palatino Linotype"/>
                          <a:cs typeface="Palatino Linotype"/>
                        </a:rPr>
                        <a:t> </a:t>
                      </a:r>
                      <a:r>
                        <a:rPr dirty="0" sz="1400" spc="-10">
                          <a:latin typeface="Palatino Linotype"/>
                          <a:cs typeface="Palatino Linotype"/>
                        </a:rPr>
                        <a:t>undermining</a:t>
                      </a:r>
                      <a:endParaRPr sz="1400">
                        <a:latin typeface="Palatino Linotype"/>
                        <a:cs typeface="Palatino Linotype"/>
                      </a:endParaRPr>
                    </a:p>
                  </a:txBody>
                  <a:tcPr marL="0" marR="0" marB="0" marT="78740">
                    <a:lnL w="9525">
                      <a:solidFill>
                        <a:srgbClr val="9E9E9E"/>
                      </a:solidFill>
                      <a:prstDash val="solid"/>
                    </a:lnL>
                    <a:lnR w="9525">
                      <a:solidFill>
                        <a:srgbClr val="9E9E9E"/>
                      </a:solidFill>
                      <a:prstDash val="solid"/>
                    </a:lnR>
                    <a:lnT w="9525">
                      <a:solidFill>
                        <a:srgbClr val="9E9E9E"/>
                      </a:solidFill>
                      <a:prstDash val="solid"/>
                    </a:lnT>
                    <a:lnB w="9525">
                      <a:solidFill>
                        <a:srgbClr val="9E9E9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4.2.</a:t>
            </a:r>
            <a:r>
              <a:rPr dirty="0" spc="-60"/>
              <a:t> </a:t>
            </a:r>
            <a:r>
              <a:rPr dirty="0" spc="-145"/>
              <a:t>Obligation</a:t>
            </a:r>
            <a:r>
              <a:rPr dirty="0" spc="-60"/>
              <a:t> </a:t>
            </a:r>
            <a:r>
              <a:rPr dirty="0" spc="-85"/>
              <a:t>‘not</a:t>
            </a:r>
            <a:r>
              <a:rPr dirty="0" spc="-60"/>
              <a:t> </a:t>
            </a:r>
            <a:r>
              <a:rPr dirty="0"/>
              <a:t>to</a:t>
            </a:r>
            <a:r>
              <a:rPr dirty="0" spc="-55"/>
              <a:t> </a:t>
            </a:r>
            <a:r>
              <a:rPr dirty="0" spc="-135"/>
              <a:t>undermine’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2023-09-21T10:35:39Z</dcterms:created>
  <dcterms:modified xsi:type="dcterms:W3CDTF">2023-09-21T10:35:39Z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2023-09-20T00:00:00Z</vt:filetime>
  </property>
  <property fmtid="{D5CDD505-2E9C-101B-9397-08002B2CF9AE}" pid="3" name="Creator">
    <vt:lpwstr>PDFium</vt:lpwstr>
  </property>
  <property fmtid="{D5CDD505-2E9C-101B-9397-08002B2CF9AE}" pid="4" name="Producer">
    <vt:lpwstr>PDFium</vt:lpwstr>
  </property>
  <property fmtid="{D5CDD505-2E9C-101B-9397-08002B2CF9AE}" pid="5" name="LastSaved">
    <vt:filetime>2023-09-20T00:00:00Z</vt:filetime>
  </property>
</Properties>
</file>